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288" r:id="rId3"/>
    <p:sldId id="268" r:id="rId4"/>
    <p:sldId id="289" r:id="rId5"/>
    <p:sldId id="267" r:id="rId6"/>
    <p:sldId id="287" r:id="rId7"/>
    <p:sldId id="269" r:id="rId8"/>
    <p:sldId id="290" r:id="rId9"/>
    <p:sldId id="270" r:id="rId10"/>
    <p:sldId id="271" r:id="rId11"/>
    <p:sldId id="272" r:id="rId12"/>
    <p:sldId id="274" r:id="rId13"/>
    <p:sldId id="273" r:id="rId14"/>
    <p:sldId id="275" r:id="rId15"/>
    <p:sldId id="276" r:id="rId16"/>
    <p:sldId id="277" r:id="rId17"/>
    <p:sldId id="278" r:id="rId18"/>
    <p:sldId id="279" r:id="rId19"/>
    <p:sldId id="280" r:id="rId20"/>
    <p:sldId id="281" r:id="rId21"/>
    <p:sldId id="283" r:id="rId22"/>
    <p:sldId id="284" r:id="rId23"/>
    <p:sldId id="292" r:id="rId24"/>
    <p:sldId id="285" r:id="rId25"/>
    <p:sldId id="291" r:id="rId26"/>
    <p:sldId id="263" r:id="rId27"/>
  </p:sldIdLst>
  <p:sldSz cx="9001125" cy="9001125"/>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79" autoAdjust="0"/>
  </p:normalViewPr>
  <p:slideViewPr>
    <p:cSldViewPr snapToGrid="0">
      <p:cViewPr varScale="1">
        <p:scale>
          <a:sx n="60" d="100"/>
          <a:sy n="60" d="100"/>
        </p:scale>
        <p:origin x="-2322" y="-96"/>
      </p:cViewPr>
      <p:guideLst>
        <p:guide orient="horz" pos="2835"/>
        <p:guide pos="2835"/>
      </p:guideLst>
    </p:cSldViewPr>
  </p:slideViewPr>
  <p:outlineViewPr>
    <p:cViewPr>
      <p:scale>
        <a:sx n="33" d="100"/>
        <a:sy n="33" d="100"/>
      </p:scale>
      <p:origin x="0" y="4098"/>
    </p:cViewPr>
  </p:outlineViewPr>
  <p:notesTextViewPr>
    <p:cViewPr>
      <p:scale>
        <a:sx n="1" d="1"/>
        <a:sy n="1" d="1"/>
      </p:scale>
      <p:origin x="0" y="0"/>
    </p:cViewPr>
  </p:notesTextViewPr>
  <p:sorterViewPr>
    <p:cViewPr>
      <p:scale>
        <a:sx n="100" d="100"/>
        <a:sy n="100" d="100"/>
      </p:scale>
      <p:origin x="0" y="2994"/>
    </p:cViewPr>
  </p:sorterViewPr>
  <p:notesViewPr>
    <p:cSldViewPr snapToGrid="0">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22D3E-9FE5-4F94-8A7E-D305EC385AB2}" type="datetimeFigureOut">
              <a:rPr lang="cs-CZ" smtClean="0"/>
              <a:t>22.3.2017</a:t>
            </a:fld>
            <a:endParaRPr lang="cs-CZ"/>
          </a:p>
        </p:txBody>
      </p:sp>
      <p:sp>
        <p:nvSpPr>
          <p:cNvPr id="4" name="Zástupný symbol pro obrázek snímku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7FBC2-C6B8-4C49-A429-00A47F12D706}" type="slidenum">
              <a:rPr lang="cs-CZ" smtClean="0"/>
              <a:t>‹#›</a:t>
            </a:fld>
            <a:endParaRPr lang="cs-CZ"/>
          </a:p>
        </p:txBody>
      </p:sp>
    </p:spTree>
    <p:extLst>
      <p:ext uri="{BB962C8B-B14F-4D97-AF65-F5344CB8AC3E}">
        <p14:creationId xmlns:p14="http://schemas.microsoft.com/office/powerpoint/2010/main" val="380251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Segoe UI Light" panose="020B0502040204020203" pitchFamily="34" charset="0"/>
              </a:rPr>
              <a:t>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sz="1200" baseline="0" dirty="0" smtClean="0">
                <a:latin typeface="Segoe UI Light" panose="020B0502040204020203" pitchFamily="34" charset="0"/>
              </a:rPr>
              <a: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sz="1200" baseline="0" dirty="0" err="1" smtClean="0">
                <a:latin typeface="Segoe UI Light" panose="020B0502040204020203" pitchFamily="34" charset="0"/>
              </a:rPr>
              <a:t>sobní</a:t>
            </a:r>
            <a:r>
              <a:rPr lang="cs-CZ" sz="1200" baseline="0" dirty="0" smtClean="0">
                <a:latin typeface="Segoe UI Light" panose="020B0502040204020203" pitchFamily="34" charset="0"/>
              </a:rPr>
              <a:t> údaje právnických osob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s-CZ" sz="1200" dirty="0" smtClean="0">
                <a:latin typeface="Segoe UI Light" panose="020B0502040204020203" pitchFamily="34" charset="0"/>
              </a:rPr>
              <a:t>zpracování osobních údajů fyzickou osobou v rámci činnosti čistě osobní povahy nebo činnosti prováděné výhradně v domácnosti</a:t>
            </a:r>
          </a:p>
          <a:p>
            <a:endParaRPr lang="cs-CZ" dirty="0"/>
          </a:p>
        </p:txBody>
      </p:sp>
      <p:sp>
        <p:nvSpPr>
          <p:cNvPr id="4" name="Zástupný symbol pro číslo snímku 3"/>
          <p:cNvSpPr>
            <a:spLocks noGrp="1"/>
          </p:cNvSpPr>
          <p:nvPr>
            <p:ph type="sldNum" sz="quarter" idx="10"/>
          </p:nvPr>
        </p:nvSpPr>
        <p:spPr/>
        <p:txBody>
          <a:bodyPr/>
          <a:lstStyle/>
          <a:p>
            <a:fld id="{7787FBC2-C6B8-4C49-A429-00A47F12D706}" type="slidenum">
              <a:rPr lang="cs-CZ" smtClean="0"/>
              <a:t>3</a:t>
            </a:fld>
            <a:endParaRPr lang="cs-CZ"/>
          </a:p>
        </p:txBody>
      </p:sp>
    </p:spTree>
    <p:extLst>
      <p:ext uri="{BB962C8B-B14F-4D97-AF65-F5344CB8AC3E}">
        <p14:creationId xmlns:p14="http://schemas.microsoft.com/office/powerpoint/2010/main" val="10539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FO</a:t>
            </a:r>
            <a:r>
              <a:rPr lang="cs-CZ" dirty="0" smtClean="0"/>
              <a:t> nacházející</a:t>
            </a:r>
            <a:r>
              <a:rPr lang="cs-CZ" baseline="0" dirty="0" smtClean="0"/>
              <a:t> se na území EU</a:t>
            </a:r>
            <a:endParaRPr lang="cs-CZ" dirty="0"/>
          </a:p>
        </p:txBody>
      </p:sp>
      <p:sp>
        <p:nvSpPr>
          <p:cNvPr id="4" name="Zástupný symbol pro číslo snímku 3"/>
          <p:cNvSpPr>
            <a:spLocks noGrp="1"/>
          </p:cNvSpPr>
          <p:nvPr>
            <p:ph type="sldNum" sz="quarter" idx="10"/>
          </p:nvPr>
        </p:nvSpPr>
        <p:spPr/>
        <p:txBody>
          <a:bodyPr/>
          <a:lstStyle/>
          <a:p>
            <a:fld id="{7787FBC2-C6B8-4C49-A429-00A47F12D706}" type="slidenum">
              <a:rPr lang="cs-CZ" smtClean="0"/>
              <a:t>5</a:t>
            </a:fld>
            <a:endParaRPr lang="cs-CZ"/>
          </a:p>
        </p:txBody>
      </p:sp>
    </p:spTree>
    <p:extLst>
      <p:ext uri="{BB962C8B-B14F-4D97-AF65-F5344CB8AC3E}">
        <p14:creationId xmlns:p14="http://schemas.microsoft.com/office/powerpoint/2010/main" val="295539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smtClean="0">
                <a:latin typeface="Segoe UI Light" panose="020B0502040204020203" pitchFamily="34" charset="0"/>
              </a:rPr>
              <a:t>právo nebýt předmětem žádného rozhodnutí založeného výhradně na automatizovaném zpracování, včetně profilování, které má pro něho právní účinky nebo se ho obdobným způsobem významně dotýká (výjimky: pokud je rozhodnutí nezbytné k uzavření nebo plnění smlouvy mezi subjektem údajů a správcem údajů; pokud je povoleno právem nebo založeno na výslovném souhlasu subjektu údajů)</a:t>
            </a:r>
          </a:p>
          <a:p>
            <a:endParaRPr lang="cs-CZ" dirty="0"/>
          </a:p>
        </p:txBody>
      </p:sp>
      <p:sp>
        <p:nvSpPr>
          <p:cNvPr id="4" name="Zástupný symbol pro číslo snímku 3"/>
          <p:cNvSpPr>
            <a:spLocks noGrp="1"/>
          </p:cNvSpPr>
          <p:nvPr>
            <p:ph type="sldNum" sz="quarter" idx="10"/>
          </p:nvPr>
        </p:nvSpPr>
        <p:spPr/>
        <p:txBody>
          <a:bodyPr/>
          <a:lstStyle/>
          <a:p>
            <a:fld id="{7787FBC2-C6B8-4C49-A429-00A47F12D706}" type="slidenum">
              <a:rPr lang="cs-CZ" smtClean="0"/>
              <a:t>6</a:t>
            </a:fld>
            <a:endParaRPr lang="cs-CZ"/>
          </a:p>
        </p:txBody>
      </p:sp>
    </p:spTree>
    <p:extLst>
      <p:ext uri="{BB962C8B-B14F-4D97-AF65-F5344CB8AC3E}">
        <p14:creationId xmlns:p14="http://schemas.microsoft.com/office/powerpoint/2010/main" val="34338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885950" y="1143000"/>
            <a:ext cx="30861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787FBC2-C6B8-4C49-A429-00A47F12D706}" type="slidenum">
              <a:rPr lang="cs-CZ" smtClean="0"/>
              <a:t>26</a:t>
            </a:fld>
            <a:endParaRPr lang="cs-CZ"/>
          </a:p>
        </p:txBody>
      </p:sp>
    </p:spTree>
    <p:extLst>
      <p:ext uri="{BB962C8B-B14F-4D97-AF65-F5344CB8AC3E}">
        <p14:creationId xmlns:p14="http://schemas.microsoft.com/office/powerpoint/2010/main" val="211959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25141" y="1473101"/>
            <a:ext cx="6750844" cy="3133725"/>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25141" y="4727675"/>
            <a:ext cx="6750844" cy="21731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51067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128921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441430" y="479227"/>
            <a:ext cx="1940868" cy="762803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18827" y="479227"/>
            <a:ext cx="5710089" cy="762803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290146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41752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14139" y="2244032"/>
            <a:ext cx="7763470" cy="374421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14139" y="6023671"/>
            <a:ext cx="7763470" cy="19689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90201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18827" y="2396133"/>
            <a:ext cx="3825478" cy="571113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56820" y="2396133"/>
            <a:ext cx="3825478" cy="571113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7248921-4C34-463C-BF5B-4F1D65ACAB75}" type="datetimeFigureOut">
              <a:rPr lang="cs-CZ" smtClean="0"/>
              <a:t>22.3.2017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89645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0000" y="479227"/>
            <a:ext cx="7763470" cy="1739801"/>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20000" y="2206526"/>
            <a:ext cx="3807897" cy="10813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620000" y="3287911"/>
            <a:ext cx="3807897" cy="48360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556819" y="2206526"/>
            <a:ext cx="3826651" cy="10813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556819" y="3287911"/>
            <a:ext cx="3826651" cy="48360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7248921-4C34-463C-BF5B-4F1D65ACAB75}" type="datetimeFigureOut">
              <a:rPr lang="cs-CZ" smtClean="0"/>
              <a:t>22.3.2017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0944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7248921-4C34-463C-BF5B-4F1D65ACAB75}" type="datetimeFigureOut">
              <a:rPr lang="cs-CZ" smtClean="0"/>
              <a:t>22.3.2017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50656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7248921-4C34-463C-BF5B-4F1D65ACAB75}" type="datetimeFigureOut">
              <a:rPr lang="cs-CZ" smtClean="0"/>
              <a:t>22.3.2017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31432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0000" y="600075"/>
            <a:ext cx="2903097" cy="2100263"/>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26650" y="1295996"/>
            <a:ext cx="4556820" cy="63966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20000" y="2700338"/>
            <a:ext cx="2903097" cy="50027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248921-4C34-463C-BF5B-4F1D65ACAB75}" type="datetimeFigureOut">
              <a:rPr lang="cs-CZ" smtClean="0"/>
              <a:t>22.3.2017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243456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0000" y="600075"/>
            <a:ext cx="2903097" cy="2100263"/>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26650" y="1295996"/>
            <a:ext cx="4556820" cy="63966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20000" y="2700338"/>
            <a:ext cx="2903097" cy="50027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248921-4C34-463C-BF5B-4F1D65ACAB75}" type="datetimeFigureOut">
              <a:rPr lang="cs-CZ" smtClean="0"/>
              <a:t>22.3.2017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E3402D-4738-4F9F-98E1-F999F84EE158}" type="slidenum">
              <a:rPr lang="cs-CZ" smtClean="0"/>
              <a:t>‹#›</a:t>
            </a:fld>
            <a:endParaRPr lang="cs-CZ"/>
          </a:p>
        </p:txBody>
      </p:sp>
    </p:spTree>
    <p:extLst>
      <p:ext uri="{BB962C8B-B14F-4D97-AF65-F5344CB8AC3E}">
        <p14:creationId xmlns:p14="http://schemas.microsoft.com/office/powerpoint/2010/main" val="300503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18828" y="479227"/>
            <a:ext cx="7763470" cy="1739801"/>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18828" y="2396133"/>
            <a:ext cx="7763470" cy="571113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18827" y="8342710"/>
            <a:ext cx="2025253" cy="479227"/>
          </a:xfrm>
          <a:prstGeom prst="rect">
            <a:avLst/>
          </a:prstGeom>
        </p:spPr>
        <p:txBody>
          <a:bodyPr vert="horz" lIns="91440" tIns="45720" rIns="91440" bIns="45720" rtlCol="0" anchor="ctr"/>
          <a:lstStyle>
            <a:lvl1pPr algn="l">
              <a:defRPr sz="1200">
                <a:solidFill>
                  <a:schemeClr val="tx1">
                    <a:tint val="75000"/>
                  </a:schemeClr>
                </a:solidFill>
              </a:defRPr>
            </a:lvl1pPr>
          </a:lstStyle>
          <a:p>
            <a:fld id="{37248921-4C34-463C-BF5B-4F1D65ACAB75}" type="datetimeFigureOut">
              <a:rPr lang="cs-CZ" smtClean="0"/>
              <a:t>22.3.2017</a:t>
            </a:fld>
            <a:endParaRPr lang="cs-CZ"/>
          </a:p>
        </p:txBody>
      </p:sp>
      <p:sp>
        <p:nvSpPr>
          <p:cNvPr id="5" name="Zástupný symbol pro zápatí 4"/>
          <p:cNvSpPr>
            <a:spLocks noGrp="1"/>
          </p:cNvSpPr>
          <p:nvPr>
            <p:ph type="ftr" sz="quarter" idx="3"/>
          </p:nvPr>
        </p:nvSpPr>
        <p:spPr>
          <a:xfrm>
            <a:off x="2981623" y="8342710"/>
            <a:ext cx="3037880" cy="47922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357045" y="8342710"/>
            <a:ext cx="2025253" cy="479227"/>
          </a:xfrm>
          <a:prstGeom prst="rect">
            <a:avLst/>
          </a:prstGeom>
        </p:spPr>
        <p:txBody>
          <a:bodyPr vert="horz" lIns="91440" tIns="45720" rIns="91440" bIns="45720" rtlCol="0" anchor="ctr"/>
          <a:lstStyle>
            <a:lvl1pPr algn="r">
              <a:defRPr sz="1200">
                <a:solidFill>
                  <a:schemeClr val="tx1">
                    <a:tint val="75000"/>
                  </a:schemeClr>
                </a:solidFill>
              </a:defRPr>
            </a:lvl1pPr>
          </a:lstStyle>
          <a:p>
            <a:fld id="{30E3402D-4738-4F9F-98E1-F999F84EE158}" type="slidenum">
              <a:rPr lang="cs-CZ" smtClean="0"/>
              <a:t>‹#›</a:t>
            </a:fld>
            <a:endParaRPr lang="cs-CZ"/>
          </a:p>
        </p:txBody>
      </p:sp>
    </p:spTree>
    <p:extLst>
      <p:ext uri="{BB962C8B-B14F-4D97-AF65-F5344CB8AC3E}">
        <p14:creationId xmlns:p14="http://schemas.microsoft.com/office/powerpoint/2010/main" val="15079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8827" y="2396133"/>
            <a:ext cx="8162565" cy="6322198"/>
          </a:xfrm>
        </p:spPr>
        <p:txBody>
          <a:bodyPr>
            <a:normAutofit/>
          </a:bodyPr>
          <a:lstStyle/>
          <a:p>
            <a:pPr marL="0" indent="0" algn="r">
              <a:buNone/>
            </a:pPr>
            <a:endParaRPr lang="cs-CZ" b="1" dirty="0" smtClean="0">
              <a:latin typeface="Segoe UI Light" panose="020B0502040204020203" pitchFamily="34" charset="0"/>
            </a:endParaRPr>
          </a:p>
          <a:p>
            <a:pPr marL="0" indent="0" algn="r">
              <a:buNone/>
            </a:pPr>
            <a:endParaRPr lang="cs-CZ" b="1" dirty="0">
              <a:latin typeface="Segoe UI Light" panose="020B0502040204020203" pitchFamily="34" charset="0"/>
            </a:endParaRPr>
          </a:p>
          <a:p>
            <a:pPr marL="0" indent="0" algn="r">
              <a:buNone/>
            </a:pPr>
            <a:endParaRPr lang="cs-CZ" b="1" dirty="0" smtClean="0">
              <a:latin typeface="Segoe UI Light" panose="020B0502040204020203" pitchFamily="34" charset="0"/>
            </a:endParaRPr>
          </a:p>
          <a:p>
            <a:pPr marL="0" indent="0" algn="r">
              <a:buNone/>
            </a:pPr>
            <a:endParaRPr lang="cs-CZ" b="1" dirty="0" smtClean="0">
              <a:latin typeface="Segoe UI Light" panose="020B0502040204020203" pitchFamily="34" charset="0"/>
            </a:endParaRPr>
          </a:p>
          <a:p>
            <a:pPr marL="0" indent="0" algn="r">
              <a:buNone/>
            </a:pPr>
            <a:endParaRPr lang="cs-CZ" b="1" dirty="0">
              <a:latin typeface="Segoe UI Light" panose="020B0502040204020203" pitchFamily="34" charset="0"/>
            </a:endParaRPr>
          </a:p>
          <a:p>
            <a:pPr marL="0" indent="0" algn="r">
              <a:buNone/>
            </a:pPr>
            <a:endParaRPr lang="cs-CZ" b="1" dirty="0" smtClean="0">
              <a:latin typeface="Segoe UI Light" panose="020B0502040204020203" pitchFamily="34" charset="0"/>
            </a:endParaRPr>
          </a:p>
          <a:p>
            <a:pPr marL="0" indent="0" algn="r">
              <a:buNone/>
            </a:pPr>
            <a:endParaRPr lang="cs-CZ" b="1" dirty="0" smtClean="0">
              <a:latin typeface="Segoe UI Light" panose="020B0502040204020203" pitchFamily="34" charset="0"/>
            </a:endParaRPr>
          </a:p>
          <a:p>
            <a:pPr marL="0" indent="0" algn="r">
              <a:buNone/>
            </a:pPr>
            <a:endParaRPr lang="cs-CZ" b="1" dirty="0" smtClean="0">
              <a:latin typeface="Segoe UI Light" panose="020B0502040204020203" pitchFamily="34" charset="0"/>
            </a:endParaRPr>
          </a:p>
          <a:p>
            <a:pPr marL="0" indent="0" algn="r">
              <a:buNone/>
            </a:pPr>
            <a:r>
              <a:rPr lang="cs-CZ" b="1" dirty="0" smtClean="0">
                <a:latin typeface="Segoe UI Light" panose="020B0502040204020203" pitchFamily="34" charset="0"/>
              </a:rPr>
              <a:t>#</a:t>
            </a:r>
            <a:r>
              <a:rPr lang="cs-CZ" b="1" dirty="0" err="1" smtClean="0">
                <a:latin typeface="Segoe UI Light" panose="020B0502040204020203" pitchFamily="34" charset="0"/>
              </a:rPr>
              <a:t>GDPR</a:t>
            </a:r>
            <a:endParaRPr lang="cs-CZ" b="1" dirty="0" smtClean="0">
              <a:latin typeface="Segoe UI Light" panose="020B0502040204020203" pitchFamily="34" charset="0"/>
            </a:endParaRPr>
          </a:p>
          <a:p>
            <a:pPr marL="0" indent="0" algn="r">
              <a:buNone/>
            </a:pPr>
            <a:r>
              <a:rPr lang="cs-CZ" b="1" dirty="0" smtClean="0">
                <a:latin typeface="Segoe UI Light" panose="020B0502040204020203" pitchFamily="34" charset="0"/>
              </a:rPr>
              <a:t>SMĚRNICE Z ’95</a:t>
            </a:r>
          </a:p>
          <a:p>
            <a:pPr marL="0" indent="0" algn="r">
              <a:buNone/>
            </a:pPr>
            <a:r>
              <a:rPr lang="cs-CZ" b="1" dirty="0" smtClean="0">
                <a:latin typeface="Segoe UI Light" panose="020B0502040204020203" pitchFamily="34" charset="0"/>
              </a:rPr>
              <a:t>ZJEDNODUŠENÍ REŽIMU</a:t>
            </a:r>
          </a:p>
          <a:p>
            <a:pPr marL="0" indent="0" algn="r">
              <a:buNone/>
            </a:pPr>
            <a:r>
              <a:rPr lang="cs-CZ" b="1" dirty="0" smtClean="0">
                <a:latin typeface="Segoe UI Light" panose="020B0502040204020203" pitchFamily="34" charset="0"/>
              </a:rPr>
              <a:t>SPRÁVCI A ZPRACOVATELÉ</a:t>
            </a:r>
          </a:p>
        </p:txBody>
      </p:sp>
    </p:spTree>
    <p:extLst>
      <p:ext uri="{BB962C8B-B14F-4D97-AF65-F5344CB8AC3E}">
        <p14:creationId xmlns:p14="http://schemas.microsoft.com/office/powerpoint/2010/main" val="7622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62570" y="651190"/>
            <a:ext cx="7979122" cy="7525137"/>
          </a:xfrm>
          <a:prstGeom prst="rect">
            <a:avLst/>
          </a:prstGeom>
        </p:spPr>
        <p:txBody>
          <a:bodyPr wrap="square">
            <a:spAutoFit/>
          </a:bodyPr>
          <a:lstStyle/>
          <a:p>
            <a:pPr algn="ctr"/>
            <a:endParaRPr lang="cs-CZ" sz="3600" b="1" dirty="0" smtClean="0">
              <a:latin typeface="Segoe UI Light" panose="020B0502040204020203" pitchFamily="34" charset="0"/>
            </a:endParaRPr>
          </a:p>
          <a:p>
            <a:pPr algn="ctr"/>
            <a:r>
              <a:rPr lang="cs-CZ" sz="3600" b="1" dirty="0" smtClean="0">
                <a:latin typeface="Segoe UI Light" panose="020B0502040204020203" pitchFamily="34" charset="0"/>
              </a:rPr>
              <a:t>Práva </a:t>
            </a:r>
            <a:r>
              <a:rPr lang="cs-CZ" sz="3600" b="1" dirty="0">
                <a:latin typeface="Segoe UI Light" panose="020B0502040204020203" pitchFamily="34" charset="0"/>
              </a:rPr>
              <a:t>subjektu </a:t>
            </a:r>
            <a:endParaRPr lang="cs-CZ" sz="3600" b="1" dirty="0" smtClean="0">
              <a:latin typeface="Segoe UI Light" panose="020B0502040204020203" pitchFamily="34" charset="0"/>
            </a:endParaRPr>
          </a:p>
          <a:p>
            <a:pPr algn="just"/>
            <a:endParaRPr lang="cs-CZ" sz="2400" b="1" dirty="0">
              <a:latin typeface="Segoe UI Light" panose="020B0502040204020203" pitchFamily="34" charset="0"/>
            </a:endParaRPr>
          </a:p>
          <a:p>
            <a:pPr algn="just"/>
            <a:endParaRPr lang="cs-CZ" sz="2800" dirty="0">
              <a:latin typeface="Segoe UI Light" panose="020B0502040204020203" pitchFamily="34" charset="0"/>
            </a:endParaRPr>
          </a:p>
          <a:p>
            <a:pPr algn="just"/>
            <a:r>
              <a:rPr lang="cs-CZ" sz="2700" dirty="0">
                <a:latin typeface="Segoe UI Light" panose="020B0502040204020203" pitchFamily="34" charset="0"/>
              </a:rPr>
              <a:t>Práva subjektů, jejichž osobní údaje jsou zpracovány:</a:t>
            </a:r>
          </a:p>
          <a:p>
            <a:pPr marL="742950" lvl="1" indent="-285750" algn="just">
              <a:buFont typeface="Arial" panose="020B0604020202020204" pitchFamily="34" charset="0"/>
              <a:buChar char="•"/>
            </a:pPr>
            <a:endParaRPr lang="cs-CZ" sz="2400" dirty="0" smtClean="0">
              <a:latin typeface="Segoe UI Light" panose="020B0502040204020203" pitchFamily="34" charset="0"/>
            </a:endParaRPr>
          </a:p>
          <a:p>
            <a:pPr marL="742950" lvl="1" indent="-285750" algn="just">
              <a:buFont typeface="Arial" panose="020B0604020202020204" pitchFamily="34" charset="0"/>
              <a:buChar char="•"/>
            </a:pPr>
            <a:r>
              <a:rPr lang="cs-CZ" sz="2800" dirty="0" smtClean="0">
                <a:latin typeface="Segoe UI Light" panose="020B0502040204020203" pitchFamily="34" charset="0"/>
              </a:rPr>
              <a:t>přístup </a:t>
            </a:r>
            <a:r>
              <a:rPr lang="cs-CZ" sz="2800" dirty="0">
                <a:latin typeface="Segoe UI Light" panose="020B0502040204020203" pitchFamily="34" charset="0"/>
              </a:rPr>
              <a:t>ke svým osobním údajům</a:t>
            </a:r>
          </a:p>
          <a:p>
            <a:pPr marL="742950" lvl="1" indent="-285750" algn="just">
              <a:buFont typeface="Arial" panose="020B0604020202020204" pitchFamily="34" charset="0"/>
              <a:buChar char="•"/>
            </a:pPr>
            <a:endParaRPr lang="cs-CZ" sz="2800" dirty="0" smtClean="0">
              <a:latin typeface="Segoe UI Light" panose="020B0502040204020203" pitchFamily="34" charset="0"/>
            </a:endParaRPr>
          </a:p>
          <a:p>
            <a:pPr marL="742950" lvl="1" indent="-285750" algn="just">
              <a:buFont typeface="Arial" panose="020B0604020202020204" pitchFamily="34" charset="0"/>
              <a:buChar char="•"/>
            </a:pPr>
            <a:r>
              <a:rPr lang="cs-CZ" sz="2800" dirty="0">
                <a:latin typeface="Segoe UI Light" panose="020B0502040204020203" pitchFamily="34" charset="0"/>
              </a:rPr>
              <a:t>výmaz („právo být zapomenut“) nebo na omezení zpracování</a:t>
            </a:r>
          </a:p>
          <a:p>
            <a:pPr marL="742950" lvl="1" indent="-285750" algn="just">
              <a:buFont typeface="Arial" panose="020B0604020202020204" pitchFamily="34" charset="0"/>
              <a:buChar char="•"/>
            </a:pPr>
            <a:endParaRPr lang="cs-CZ" sz="2800" dirty="0" smtClean="0">
              <a:latin typeface="Segoe UI Light" panose="020B0502040204020203" pitchFamily="34" charset="0"/>
            </a:endParaRPr>
          </a:p>
          <a:p>
            <a:pPr marL="742950" lvl="1" indent="-285750" algn="just">
              <a:buFont typeface="Arial" panose="020B0604020202020204" pitchFamily="34" charset="0"/>
              <a:buChar char="•"/>
            </a:pPr>
            <a:r>
              <a:rPr lang="cs-CZ" sz="2800" dirty="0">
                <a:latin typeface="Segoe UI Light" panose="020B0502040204020203" pitchFamily="34" charset="0"/>
              </a:rPr>
              <a:t>kopie osobních údajů, přenositelnost</a:t>
            </a:r>
          </a:p>
          <a:p>
            <a:pPr marL="742950" lvl="1" indent="-285750" algn="just">
              <a:buFont typeface="Arial" panose="020B0604020202020204" pitchFamily="34" charset="0"/>
              <a:buChar char="•"/>
            </a:pPr>
            <a:endParaRPr lang="cs-CZ" sz="2800" dirty="0" smtClean="0">
              <a:latin typeface="Segoe UI Light" panose="020B0502040204020203" pitchFamily="34" charset="0"/>
            </a:endParaRPr>
          </a:p>
          <a:p>
            <a:pPr marL="742950" lvl="1" indent="-285750" algn="just">
              <a:buFont typeface="Arial" panose="020B0604020202020204" pitchFamily="34" charset="0"/>
              <a:buChar char="•"/>
            </a:pPr>
            <a:r>
              <a:rPr lang="cs-CZ" sz="2800" dirty="0" smtClean="0">
                <a:latin typeface="Segoe UI Light" panose="020B0502040204020203" pitchFamily="34" charset="0"/>
              </a:rPr>
              <a:t>být </a:t>
            </a:r>
            <a:r>
              <a:rPr lang="cs-CZ" sz="2800" dirty="0">
                <a:latin typeface="Segoe UI Light" panose="020B0502040204020203" pitchFamily="34" charset="0"/>
              </a:rPr>
              <a:t>informován o vhodných zárukách</a:t>
            </a:r>
          </a:p>
          <a:p>
            <a:pPr marL="742950" lvl="1" indent="-285750" algn="just">
              <a:buFont typeface="Arial" panose="020B0604020202020204" pitchFamily="34" charset="0"/>
              <a:buChar char="•"/>
            </a:pPr>
            <a:endParaRPr lang="cs-CZ" sz="2800" dirty="0" smtClean="0">
              <a:latin typeface="Segoe UI Light" panose="020B0502040204020203" pitchFamily="34" charset="0"/>
            </a:endParaRPr>
          </a:p>
          <a:p>
            <a:pPr marL="742950" lvl="1" indent="-285750" algn="just">
              <a:buFont typeface="Arial" panose="020B0604020202020204" pitchFamily="34" charset="0"/>
              <a:buChar char="•"/>
            </a:pPr>
            <a:r>
              <a:rPr lang="cs-CZ" sz="2800" dirty="0" smtClean="0">
                <a:latin typeface="Segoe UI Light" panose="020B0502040204020203" pitchFamily="34" charset="0"/>
              </a:rPr>
              <a:t>oprava </a:t>
            </a:r>
            <a:r>
              <a:rPr lang="cs-CZ" sz="2800" dirty="0">
                <a:latin typeface="Segoe UI Light" panose="020B0502040204020203" pitchFamily="34" charset="0"/>
              </a:rPr>
              <a:t>nepřesných nebo neúplných údajů</a:t>
            </a:r>
          </a:p>
          <a:p>
            <a:pPr marL="742950" lvl="1" indent="-285750" algn="just">
              <a:buFont typeface="Arial" panose="020B0604020202020204" pitchFamily="34" charset="0"/>
              <a:buChar char="•"/>
            </a:pPr>
            <a:endParaRPr lang="cs-CZ" sz="2800" dirty="0" smtClean="0">
              <a:latin typeface="Segoe UI Light" panose="020B0502040204020203" pitchFamily="34" charset="0"/>
            </a:endParaRPr>
          </a:p>
        </p:txBody>
      </p:sp>
    </p:spTree>
    <p:extLst>
      <p:ext uri="{BB962C8B-B14F-4D97-AF65-F5344CB8AC3E}">
        <p14:creationId xmlns:p14="http://schemas.microsoft.com/office/powerpoint/2010/main" val="366592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87561" y="973534"/>
            <a:ext cx="8260407" cy="6924973"/>
          </a:xfrm>
          <a:prstGeom prst="rect">
            <a:avLst/>
          </a:prstGeom>
        </p:spPr>
        <p:txBody>
          <a:bodyPr wrap="square">
            <a:spAutoFit/>
          </a:bodyPr>
          <a:lstStyle/>
          <a:p>
            <a:pPr algn="ctr"/>
            <a:r>
              <a:rPr lang="cs-CZ" sz="3200" b="1" dirty="0" smtClean="0">
                <a:latin typeface="Segoe UI Light" panose="020B0502040204020203" pitchFamily="34" charset="0"/>
              </a:rPr>
              <a:t>Práva subjektů: </a:t>
            </a:r>
          </a:p>
          <a:p>
            <a:pPr algn="ctr"/>
            <a:r>
              <a:rPr lang="cs-CZ" sz="3200" b="1" dirty="0" smtClean="0">
                <a:latin typeface="Segoe UI Light" panose="020B0502040204020203" pitchFamily="34" charset="0"/>
              </a:rPr>
              <a:t>1. právo na </a:t>
            </a:r>
            <a:r>
              <a:rPr lang="cs-CZ" sz="3200" b="1" dirty="0">
                <a:latin typeface="Segoe UI Light" panose="020B0502040204020203" pitchFamily="34" charset="0"/>
              </a:rPr>
              <a:t>přístup k osobním údajům</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účely </a:t>
            </a:r>
            <a:r>
              <a:rPr lang="cs-CZ" sz="2400" dirty="0">
                <a:latin typeface="Segoe UI Light" panose="020B0502040204020203" pitchFamily="34" charset="0"/>
              </a:rPr>
              <a:t>zpracování</a:t>
            </a:r>
          </a:p>
          <a:p>
            <a:pPr marL="342900" lvl="0" indent="-342900" algn="just">
              <a:buFont typeface="Arial" panose="020B0604020202020204" pitchFamily="34" charset="0"/>
              <a:buChar char="•"/>
            </a:pPr>
            <a:endParaRPr lang="cs-CZ" sz="24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kategorie </a:t>
            </a:r>
            <a:r>
              <a:rPr lang="cs-CZ" sz="2400" dirty="0">
                <a:latin typeface="Segoe UI Light" panose="020B0502040204020203" pitchFamily="34" charset="0"/>
              </a:rPr>
              <a:t>dotčených osobních údajů</a:t>
            </a:r>
          </a:p>
          <a:p>
            <a:pPr marL="342900" lvl="0" indent="-342900" algn="just">
              <a:buFont typeface="Arial" panose="020B0604020202020204" pitchFamily="34" charset="0"/>
              <a:buChar char="•"/>
            </a:pPr>
            <a:endParaRPr lang="cs-CZ" sz="24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příjemci </a:t>
            </a:r>
            <a:r>
              <a:rPr lang="cs-CZ" sz="2400" dirty="0">
                <a:latin typeface="Segoe UI Light" panose="020B0502040204020203" pitchFamily="34" charset="0"/>
              </a:rPr>
              <a:t>nebo kategorie příjemců, kterým osobní údaje byly nebo budou zpřístupněny, zejména příjemci ve třetích zemích nebo v mezinárodních organizacích</a:t>
            </a:r>
          </a:p>
          <a:p>
            <a:pPr marL="342900" lvl="0" indent="-342900" algn="just">
              <a:buFont typeface="Arial" panose="020B0604020202020204" pitchFamily="34" charset="0"/>
              <a:buChar char="•"/>
            </a:pPr>
            <a:endParaRPr lang="cs-CZ" sz="24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plánovaná </a:t>
            </a:r>
            <a:r>
              <a:rPr lang="cs-CZ" sz="2400" dirty="0">
                <a:latin typeface="Segoe UI Light" panose="020B0502040204020203" pitchFamily="34" charset="0"/>
              </a:rPr>
              <a:t>doba, po kterou budou osobní údaje uloženy, nebo kritéria použitá ke stanovení této doby</a:t>
            </a:r>
          </a:p>
          <a:p>
            <a:pPr marL="342900" lvl="0" indent="-342900" algn="just">
              <a:buFont typeface="Arial" panose="020B0604020202020204" pitchFamily="34" charset="0"/>
              <a:buChar char="•"/>
            </a:pPr>
            <a:endParaRPr lang="cs-CZ" sz="24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informace </a:t>
            </a:r>
            <a:r>
              <a:rPr lang="cs-CZ" sz="2400" dirty="0">
                <a:latin typeface="Segoe UI Light" panose="020B0502040204020203" pitchFamily="34" charset="0"/>
              </a:rPr>
              <a:t>o zdroji osobních údajů</a:t>
            </a:r>
          </a:p>
          <a:p>
            <a:pPr marL="342900" lvl="0" indent="-342900" algn="just">
              <a:buFont typeface="Arial" panose="020B0604020202020204" pitchFamily="34" charset="0"/>
              <a:buChar char="•"/>
            </a:pPr>
            <a:endParaRPr lang="cs-CZ" sz="2400" dirty="0" smtClean="0">
              <a:latin typeface="Segoe UI Light" panose="020B0502040204020203" pitchFamily="34" charset="0"/>
            </a:endParaRPr>
          </a:p>
          <a:p>
            <a:pPr marL="342900" lvl="0" indent="-342900" algn="just">
              <a:buFont typeface="Arial" panose="020B0604020202020204" pitchFamily="34" charset="0"/>
              <a:buChar char="•"/>
            </a:pPr>
            <a:r>
              <a:rPr lang="cs-CZ" sz="2400" dirty="0" smtClean="0">
                <a:latin typeface="Segoe UI Light" panose="020B0502040204020203" pitchFamily="34" charset="0"/>
              </a:rPr>
              <a:t>skutečnost</a:t>
            </a:r>
            <a:r>
              <a:rPr lang="cs-CZ" sz="2400" dirty="0">
                <a:latin typeface="Segoe UI Light" panose="020B0502040204020203" pitchFamily="34" charset="0"/>
              </a:rPr>
              <a:t>, že dochází k automatizovanému rozhodování, včetně profilování</a:t>
            </a:r>
          </a:p>
        </p:txBody>
      </p:sp>
    </p:spTree>
    <p:extLst>
      <p:ext uri="{BB962C8B-B14F-4D97-AF65-F5344CB8AC3E}">
        <p14:creationId xmlns:p14="http://schemas.microsoft.com/office/powerpoint/2010/main" val="179833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947" y="1225140"/>
            <a:ext cx="7969746" cy="6001643"/>
          </a:xfrm>
          <a:prstGeom prst="rect">
            <a:avLst/>
          </a:prstGeom>
        </p:spPr>
        <p:txBody>
          <a:bodyPr wrap="square">
            <a:spAutoFit/>
          </a:bodyPr>
          <a:lstStyle/>
          <a:p>
            <a:pPr algn="ctr"/>
            <a:r>
              <a:rPr lang="cs-CZ" sz="3200" b="1" dirty="0">
                <a:latin typeface="Segoe UI Light" panose="020B0502040204020203" pitchFamily="34" charset="0"/>
              </a:rPr>
              <a:t>Práva subjektů: </a:t>
            </a:r>
            <a:endParaRPr lang="cs-CZ" sz="3200" b="1" dirty="0" smtClean="0">
              <a:latin typeface="Segoe UI Light" panose="020B0502040204020203" pitchFamily="34" charset="0"/>
            </a:endParaRPr>
          </a:p>
          <a:p>
            <a:pPr algn="ctr"/>
            <a:r>
              <a:rPr lang="cs-CZ" sz="3200" b="1" dirty="0" smtClean="0">
                <a:latin typeface="Segoe UI Light" panose="020B0502040204020203" pitchFamily="34" charset="0"/>
              </a:rPr>
              <a:t>2. právo na </a:t>
            </a:r>
            <a:r>
              <a:rPr lang="cs-CZ" sz="3200" b="1" dirty="0">
                <a:latin typeface="Segoe UI Light" panose="020B0502040204020203" pitchFamily="34" charset="0"/>
              </a:rPr>
              <a:t>výmaz </a:t>
            </a:r>
            <a:endParaRPr lang="cs-CZ" sz="3200" b="1" dirty="0" smtClean="0">
              <a:latin typeface="Segoe UI Light" panose="020B0502040204020203" pitchFamily="34" charset="0"/>
            </a:endParaRPr>
          </a:p>
          <a:p>
            <a:endParaRPr lang="cs-CZ" sz="2000" dirty="0" smtClean="0">
              <a:latin typeface="Segoe UI Light" panose="020B0502040204020203" pitchFamily="34" charset="0"/>
            </a:endParaRPr>
          </a:p>
          <a:p>
            <a:r>
              <a:rPr lang="cs-CZ" sz="2000" dirty="0" err="1" smtClean="0">
                <a:latin typeface="Segoe UI Light" panose="020B0502040204020203" pitchFamily="34" charset="0"/>
              </a:rPr>
              <a:t>RTBF</a:t>
            </a:r>
            <a:r>
              <a:rPr lang="cs-CZ" sz="2000" dirty="0" smtClean="0">
                <a:latin typeface="Segoe UI Light" panose="020B0502040204020203" pitchFamily="34" charset="0"/>
              </a:rPr>
              <a:t>, „být zapomenut“: omezení zpracování, pokud</a:t>
            </a:r>
            <a:r>
              <a:rPr lang="cs-CZ" sz="2000" dirty="0">
                <a:latin typeface="Segoe UI Light" panose="020B0502040204020203" pitchFamily="34" charset="0"/>
              </a:rPr>
              <a:t>:</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osobní </a:t>
            </a:r>
            <a:r>
              <a:rPr lang="cs-CZ" sz="2000" dirty="0">
                <a:latin typeface="Segoe UI Light" panose="020B0502040204020203" pitchFamily="34" charset="0"/>
              </a:rPr>
              <a:t>údaje již nejsou potřebné pro účely, pro které byly shromážděny nebo jinak zpracovány</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subjekt </a:t>
            </a:r>
            <a:r>
              <a:rPr lang="cs-CZ" sz="2000" dirty="0">
                <a:latin typeface="Segoe UI Light" panose="020B0502040204020203" pitchFamily="34" charset="0"/>
              </a:rPr>
              <a:t>údajů odvolá souhlas, na jehož základě byly údaje zpracovány</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subjekt </a:t>
            </a:r>
            <a:r>
              <a:rPr lang="cs-CZ" sz="2000" dirty="0">
                <a:latin typeface="Segoe UI Light" panose="020B0502040204020203" pitchFamily="34" charset="0"/>
              </a:rPr>
              <a:t>údajů vznese námitky proti zpracování</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osobní </a:t>
            </a:r>
            <a:r>
              <a:rPr lang="cs-CZ" sz="2000" dirty="0">
                <a:latin typeface="Segoe UI Light" panose="020B0502040204020203" pitchFamily="34" charset="0"/>
              </a:rPr>
              <a:t>údaje byly zpracovány protiprávně</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osobní </a:t>
            </a:r>
            <a:r>
              <a:rPr lang="cs-CZ" sz="2000" dirty="0">
                <a:latin typeface="Segoe UI Light" panose="020B0502040204020203" pitchFamily="34" charset="0"/>
              </a:rPr>
              <a:t>údaje musí být vymazány ke splnění právní povinnosti</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osobní </a:t>
            </a:r>
            <a:r>
              <a:rPr lang="cs-CZ" sz="2000" dirty="0">
                <a:latin typeface="Segoe UI Light" panose="020B0502040204020203" pitchFamily="34" charset="0"/>
              </a:rPr>
              <a:t>údaje byly shromážděny v souvislosti s nabídkou služeb informační společnosti</a:t>
            </a:r>
          </a:p>
        </p:txBody>
      </p:sp>
    </p:spTree>
    <p:extLst>
      <p:ext uri="{BB962C8B-B14F-4D97-AF65-F5344CB8AC3E}">
        <p14:creationId xmlns:p14="http://schemas.microsoft.com/office/powerpoint/2010/main" val="396293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8808" y="1011598"/>
            <a:ext cx="7679085" cy="6678751"/>
          </a:xfrm>
          <a:prstGeom prst="rect">
            <a:avLst/>
          </a:prstGeom>
        </p:spPr>
        <p:txBody>
          <a:bodyPr wrap="square">
            <a:spAutoFit/>
          </a:bodyPr>
          <a:lstStyle/>
          <a:p>
            <a:pPr algn="ctr"/>
            <a:r>
              <a:rPr lang="cs-CZ" sz="3200" b="1" dirty="0">
                <a:latin typeface="Segoe UI Light" panose="020B0502040204020203" pitchFamily="34" charset="0"/>
              </a:rPr>
              <a:t>Práva subjektů: </a:t>
            </a:r>
            <a:endParaRPr lang="cs-CZ" sz="3200" b="1" dirty="0" smtClean="0">
              <a:latin typeface="Segoe UI Light" panose="020B0502040204020203" pitchFamily="34" charset="0"/>
            </a:endParaRPr>
          </a:p>
          <a:p>
            <a:pPr algn="ctr"/>
            <a:r>
              <a:rPr lang="cs-CZ" sz="3200" b="1" dirty="0" smtClean="0">
                <a:latin typeface="Segoe UI Light" panose="020B0502040204020203" pitchFamily="34" charset="0"/>
              </a:rPr>
              <a:t>3. právo na </a:t>
            </a:r>
            <a:r>
              <a:rPr lang="cs-CZ" sz="3200" b="1" dirty="0">
                <a:latin typeface="Segoe UI Light" panose="020B0502040204020203" pitchFamily="34" charset="0"/>
              </a:rPr>
              <a:t>přenositelnost (portabilita)</a:t>
            </a:r>
          </a:p>
          <a:p>
            <a:endParaRPr lang="cs-CZ" sz="2400" dirty="0" smtClean="0">
              <a:latin typeface="Segoe UI Light" panose="020B0502040204020203" pitchFamily="34" charset="0"/>
            </a:endParaRPr>
          </a:p>
          <a:p>
            <a:pPr algn="just"/>
            <a:r>
              <a:rPr lang="cs-CZ" sz="2000" dirty="0" smtClean="0">
                <a:latin typeface="Segoe UI Light" panose="020B0502040204020203" pitchFamily="34" charset="0"/>
              </a:rPr>
              <a:t>Fyzická </a:t>
            </a:r>
            <a:r>
              <a:rPr lang="cs-CZ" sz="2000" dirty="0">
                <a:latin typeface="Segoe UI Light" panose="020B0502040204020203" pitchFamily="34" charset="0"/>
              </a:rPr>
              <a:t>osoba má právo na kopii zpracovaných osobních údajů o ní v podobě, která umožňuje přenést zpracované údaje k jinému poskytovateli </a:t>
            </a:r>
            <a:r>
              <a:rPr lang="cs-CZ" sz="2000" dirty="0" smtClean="0">
                <a:latin typeface="Segoe UI Light" panose="020B0502040204020203" pitchFamily="34" charset="0"/>
              </a:rPr>
              <a:t>služby (např. nakoupené </a:t>
            </a:r>
            <a:r>
              <a:rPr lang="cs-CZ" sz="2000" dirty="0">
                <a:latin typeface="Segoe UI Light" panose="020B0502040204020203" pitchFamily="34" charset="0"/>
              </a:rPr>
              <a:t>položky, </a:t>
            </a:r>
            <a:r>
              <a:rPr lang="cs-CZ" sz="2000" dirty="0" err="1">
                <a:latin typeface="Segoe UI Light" panose="020B0502040204020203" pitchFamily="34" charset="0"/>
              </a:rPr>
              <a:t>playlist</a:t>
            </a:r>
            <a:r>
              <a:rPr lang="cs-CZ" sz="2000" dirty="0">
                <a:latin typeface="Segoe UI Light" panose="020B0502040204020203" pitchFamily="34" charset="0"/>
              </a:rPr>
              <a:t>, kontakty z emailu </a:t>
            </a:r>
            <a:r>
              <a:rPr lang="cs-CZ" sz="2000" dirty="0" smtClean="0">
                <a:latin typeface="Segoe UI Light" panose="020B0502040204020203" pitchFamily="34" charset="0"/>
              </a:rPr>
              <a:t>- neukládá-li je zpracovatel</a:t>
            </a:r>
            <a:r>
              <a:rPr lang="cs-CZ" sz="2000" dirty="0">
                <a:latin typeface="Segoe UI Light" panose="020B0502040204020203" pitchFamily="34" charset="0"/>
              </a:rPr>
              <a:t>, nemusí </a:t>
            </a:r>
            <a:r>
              <a:rPr lang="cs-CZ" sz="2000" dirty="0" smtClean="0">
                <a:latin typeface="Segoe UI Light" panose="020B0502040204020203" pitchFamily="34" charset="0"/>
              </a:rPr>
              <a:t>je předat)</a:t>
            </a:r>
          </a:p>
          <a:p>
            <a:pPr lvl="0" algn="just"/>
            <a:endParaRPr lang="cs-CZ" sz="2000" dirty="0">
              <a:latin typeface="Segoe UI Light" panose="020B0502040204020203" pitchFamily="34" charset="0"/>
            </a:endParaRPr>
          </a:p>
          <a:p>
            <a:pPr marL="342900" lvl="0" indent="-342900" algn="just">
              <a:buFont typeface="Arial" panose="020B0604020202020204" pitchFamily="34" charset="0"/>
              <a:buChar char="•"/>
            </a:pPr>
            <a:r>
              <a:rPr lang="cs-CZ" sz="2000" dirty="0">
                <a:latin typeface="Segoe UI Light" panose="020B0502040204020203" pitchFamily="34" charset="0"/>
              </a:rPr>
              <a:t>jen data získaná od subjektu a týkající se subjektu (široký výklad, tj. i poskytnutá jen udělením práv aplikaci; co údaje o protistraně? ta nový zpracovatel nesmí zpracovávat</a:t>
            </a:r>
            <a:r>
              <a:rPr lang="cs-CZ" sz="2000" dirty="0" smtClean="0">
                <a:latin typeface="Segoe UI Light" panose="020B0502040204020203" pitchFamily="34" charset="0"/>
              </a:rPr>
              <a:t>)</a:t>
            </a:r>
          </a:p>
          <a:p>
            <a:pPr marL="342900" lvl="0" indent="-342900" algn="just">
              <a:buFont typeface="Arial" panose="020B0604020202020204" pitchFamily="34" charset="0"/>
              <a:buChar char="•"/>
            </a:pPr>
            <a:endParaRPr lang="cs-CZ" sz="2000" dirty="0">
              <a:latin typeface="Segoe UI Light" panose="020B0502040204020203" pitchFamily="34" charset="0"/>
            </a:endParaRPr>
          </a:p>
          <a:p>
            <a:pPr marL="342900" lvl="0" indent="-342900" algn="just">
              <a:buFont typeface="Arial" panose="020B0604020202020204" pitchFamily="34" charset="0"/>
              <a:buChar char="•"/>
            </a:pPr>
            <a:r>
              <a:rPr lang="cs-CZ" sz="2000" dirty="0">
                <a:latin typeface="Segoe UI Light" panose="020B0502040204020203" pitchFamily="34" charset="0"/>
              </a:rPr>
              <a:t>o tomto právu musí zpracovatel subjekt informovat</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jak </a:t>
            </a:r>
            <a:r>
              <a:rPr lang="cs-CZ" sz="2000" dirty="0">
                <a:latin typeface="Segoe UI Light" panose="020B0502040204020203" pitchFamily="34" charset="0"/>
              </a:rPr>
              <a:t>rychle? bezodkladně (= do měsíce)</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bezplatně</a:t>
            </a:r>
            <a:endParaRPr lang="cs-CZ" sz="2000" dirty="0">
              <a:latin typeface="Segoe UI Light" panose="020B0502040204020203" pitchFamily="34" charset="0"/>
            </a:endParaRP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forma</a:t>
            </a:r>
            <a:r>
              <a:rPr lang="cs-CZ" sz="2000" dirty="0">
                <a:latin typeface="Segoe UI Light" panose="020B0502040204020203" pitchFamily="34" charset="0"/>
              </a:rPr>
              <a:t>: strojově čitelné (= zachovat informace vč. </a:t>
            </a:r>
            <a:r>
              <a:rPr lang="cs-CZ" sz="2000" dirty="0" err="1">
                <a:latin typeface="Segoe UI Light" panose="020B0502040204020203" pitchFamily="34" charset="0"/>
              </a:rPr>
              <a:t>metadat</a:t>
            </a:r>
            <a:r>
              <a:rPr lang="cs-CZ" sz="2000" dirty="0">
                <a:latin typeface="Segoe UI Light" panose="020B0502040204020203" pitchFamily="34" charset="0"/>
              </a:rPr>
              <a:t>, tj. ne PDF)</a:t>
            </a:r>
          </a:p>
        </p:txBody>
      </p:sp>
    </p:spTree>
    <p:extLst>
      <p:ext uri="{BB962C8B-B14F-4D97-AF65-F5344CB8AC3E}">
        <p14:creationId xmlns:p14="http://schemas.microsoft.com/office/powerpoint/2010/main" val="4291980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06351" y="1250156"/>
            <a:ext cx="7322790" cy="5201424"/>
          </a:xfrm>
          <a:prstGeom prst="rect">
            <a:avLst/>
          </a:prstGeom>
        </p:spPr>
        <p:txBody>
          <a:bodyPr wrap="square">
            <a:spAutoFit/>
          </a:bodyPr>
          <a:lstStyle/>
          <a:p>
            <a:pPr algn="ctr"/>
            <a:r>
              <a:rPr lang="cs-CZ" sz="3200" b="1" dirty="0">
                <a:latin typeface="Segoe UI Light" panose="020B0502040204020203" pitchFamily="34" charset="0"/>
              </a:rPr>
              <a:t>Postupy</a:t>
            </a:r>
          </a:p>
          <a:p>
            <a:pPr algn="just"/>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zrušena </a:t>
            </a:r>
            <a:r>
              <a:rPr lang="cs-CZ" sz="2000" dirty="0">
                <a:latin typeface="Segoe UI Light" panose="020B0502040204020203" pitchFamily="34" charset="0"/>
              </a:rPr>
              <a:t>obecná ohlašovací povinnost dle Směrnice </a:t>
            </a:r>
            <a:r>
              <a:rPr lang="cs-CZ" sz="2000" dirty="0" smtClean="0">
                <a:latin typeface="Segoe UI Light" panose="020B0502040204020203" pitchFamily="34" charset="0"/>
              </a:rPr>
              <a:t>95/46/ES</a:t>
            </a:r>
          </a:p>
          <a:p>
            <a:pPr algn="just"/>
            <a:endParaRPr lang="cs-CZ" sz="2000" dirty="0">
              <a:latin typeface="Segoe UI Light" panose="020B0502040204020203" pitchFamily="34" charset="0"/>
            </a:endParaRPr>
          </a:p>
          <a:p>
            <a:pPr algn="just"/>
            <a:r>
              <a:rPr lang="cs-CZ" sz="2000" dirty="0">
                <a:latin typeface="Segoe UI Light" panose="020B0502040204020203" pitchFamily="34" charset="0"/>
              </a:rPr>
              <a:t>s</a:t>
            </a:r>
            <a:r>
              <a:rPr lang="cs-CZ" sz="2000" dirty="0" smtClean="0">
                <a:latin typeface="Segoe UI Light" panose="020B0502040204020203" pitchFamily="34" charset="0"/>
              </a:rPr>
              <a:t>trukturovaná / nestrukturovaná data </a:t>
            </a:r>
            <a:endParaRPr lang="cs-CZ" sz="2000" dirty="0">
              <a:latin typeface="Segoe UI Light" panose="020B0502040204020203" pitchFamily="34" charset="0"/>
            </a:endParaRPr>
          </a:p>
          <a:p>
            <a:pPr algn="just"/>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správce </a:t>
            </a:r>
            <a:r>
              <a:rPr lang="cs-CZ" sz="2000" dirty="0">
                <a:latin typeface="Segoe UI Light" panose="020B0502040204020203" pitchFamily="34" charset="0"/>
              </a:rPr>
              <a:t>musí sám posoudit vliv na ochranu osobních údajů s cílem posoudit konkrétní pravděpodobnost a závažnost vysokého rizika a zohlednit přitom povahu, rozsah, kontext a účely zpracování a zdroje rizika</a:t>
            </a:r>
          </a:p>
          <a:p>
            <a:pPr algn="just"/>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předání </a:t>
            </a:r>
            <a:r>
              <a:rPr lang="cs-CZ" sz="2000" dirty="0">
                <a:latin typeface="Segoe UI Light" panose="020B0502040204020203" pitchFamily="34" charset="0"/>
              </a:rPr>
              <a:t>ke zpracování mimo EU: „</a:t>
            </a:r>
            <a:r>
              <a:rPr lang="cs-CZ" sz="2000" i="1" dirty="0" err="1">
                <a:latin typeface="Segoe UI Light" panose="020B0502040204020203" pitchFamily="34" charset="0"/>
              </a:rPr>
              <a:t>safeharbour</a:t>
            </a:r>
            <a:r>
              <a:rPr lang="cs-CZ" sz="2000" dirty="0">
                <a:latin typeface="Segoe UI Light" panose="020B0502040204020203" pitchFamily="34" charset="0"/>
              </a:rPr>
              <a:t>“ - neoslabovat úroveň ochrany dle </a:t>
            </a:r>
            <a:r>
              <a:rPr lang="cs-CZ" sz="2000" dirty="0" err="1" smtClean="0">
                <a:latin typeface="Segoe UI Light" panose="020B0502040204020203" pitchFamily="34" charset="0"/>
              </a:rPr>
              <a:t>GDPR</a:t>
            </a:r>
            <a:endParaRPr lang="cs-CZ" sz="2000" dirty="0" smtClean="0">
              <a:latin typeface="Segoe UI Light" panose="020B0502040204020203" pitchFamily="34" charset="0"/>
            </a:endParaRPr>
          </a:p>
          <a:p>
            <a:pPr algn="just"/>
            <a:endParaRPr lang="cs-CZ" sz="2000" dirty="0">
              <a:latin typeface="Segoe UI Light" panose="020B0502040204020203" pitchFamily="34" charset="0"/>
            </a:endParaRPr>
          </a:p>
          <a:p>
            <a:pPr algn="just"/>
            <a:r>
              <a:rPr lang="cs-CZ" sz="2000" dirty="0" smtClean="0">
                <a:latin typeface="Segoe UI Light" panose="020B0502040204020203" pitchFamily="34" charset="0"/>
              </a:rPr>
              <a:t>Komise </a:t>
            </a:r>
            <a:r>
              <a:rPr lang="cs-CZ" sz="2000" dirty="0">
                <a:latin typeface="Segoe UI Light" panose="020B0502040204020203" pitchFamily="34" charset="0"/>
              </a:rPr>
              <a:t>může za bezpečnou prohlásit území, odvětví v určité zemi nebo </a:t>
            </a:r>
            <a:r>
              <a:rPr lang="cs-CZ" sz="2000" dirty="0" smtClean="0">
                <a:latin typeface="Segoe UI Light" panose="020B0502040204020203" pitchFamily="34" charset="0"/>
              </a:rPr>
              <a:t>mez</a:t>
            </a:r>
            <a:r>
              <a:rPr lang="cs-CZ" sz="2000" dirty="0">
                <a:latin typeface="Segoe UI Light" panose="020B0502040204020203" pitchFamily="34" charset="0"/>
              </a:rPr>
              <a:t>. organizaci</a:t>
            </a:r>
          </a:p>
        </p:txBody>
      </p:sp>
    </p:spTree>
    <p:extLst>
      <p:ext uri="{BB962C8B-B14F-4D97-AF65-F5344CB8AC3E}">
        <p14:creationId xmlns:p14="http://schemas.microsoft.com/office/powerpoint/2010/main" val="340812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49187" y="870371"/>
            <a:ext cx="5780314" cy="6186309"/>
          </a:xfrm>
          <a:prstGeom prst="rect">
            <a:avLst/>
          </a:prstGeom>
        </p:spPr>
        <p:txBody>
          <a:bodyPr wrap="square">
            <a:spAutoFit/>
          </a:bodyPr>
          <a:lstStyle/>
          <a:p>
            <a:pPr algn="ctr"/>
            <a:r>
              <a:rPr lang="cs-CZ" sz="3600" b="1" dirty="0">
                <a:latin typeface="Segoe UI Light" panose="020B0502040204020203" pitchFamily="34" charset="0"/>
              </a:rPr>
              <a:t>Povinnosti </a:t>
            </a:r>
            <a:r>
              <a:rPr lang="cs-CZ" sz="3600" b="1" dirty="0" smtClean="0">
                <a:latin typeface="Segoe UI Light" panose="020B0502040204020203" pitchFamily="34" charset="0"/>
              </a:rPr>
              <a:t>správce</a:t>
            </a:r>
          </a:p>
          <a:p>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získat souhlas</a:t>
            </a:r>
          </a:p>
          <a:p>
            <a:pPr marL="342900" lvl="0" indent="-342900">
              <a:buFont typeface="Arial" panose="020B0604020202020204" pitchFamily="34" charset="0"/>
              <a:buChar char="•"/>
            </a:pPr>
            <a:endParaRPr lang="cs-CZ" sz="2000" b="1" dirty="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transparentnost</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indent="-342900">
              <a:buFont typeface="Arial" panose="020B0604020202020204" pitchFamily="34" charset="0"/>
              <a:buChar char="•"/>
            </a:pPr>
            <a:r>
              <a:rPr lang="cs-CZ" sz="2000" dirty="0">
                <a:latin typeface="Segoe UI Light" panose="020B0502040204020203" pitchFamily="34" charset="0"/>
              </a:rPr>
              <a:t>jmenovat </a:t>
            </a:r>
            <a:r>
              <a:rPr lang="cs-CZ" sz="2000" dirty="0" err="1">
                <a:latin typeface="Segoe UI Light" panose="020B0502040204020203" pitchFamily="34" charset="0"/>
              </a:rPr>
              <a:t>DPO</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posouzení </a:t>
            </a:r>
            <a:r>
              <a:rPr lang="cs-CZ" sz="2000" dirty="0">
                <a:latin typeface="Segoe UI Light" panose="020B0502040204020203" pitchFamily="34" charset="0"/>
              </a:rPr>
              <a:t>dopadu na ochranu osobních údajů</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předběžné </a:t>
            </a:r>
            <a:r>
              <a:rPr lang="cs-CZ" sz="2000" dirty="0">
                <a:latin typeface="Segoe UI Light" panose="020B0502040204020203" pitchFamily="34" charset="0"/>
              </a:rPr>
              <a:t>konzultace</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opatření </a:t>
            </a:r>
            <a:r>
              <a:rPr lang="cs-CZ" sz="2000" dirty="0">
                <a:latin typeface="Segoe UI Light" panose="020B0502040204020203" pitchFamily="34" charset="0"/>
              </a:rPr>
              <a:t>(kodex)</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vést </a:t>
            </a:r>
            <a:r>
              <a:rPr lang="cs-CZ" sz="2000" dirty="0">
                <a:latin typeface="Segoe UI Light" panose="020B0502040204020203" pitchFamily="34" charset="0"/>
              </a:rPr>
              <a:t>záznamy o zpracováních osobních údajů</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a:p>
            <a:pPr marL="342900" lvl="0" indent="-342900">
              <a:buFont typeface="Arial" panose="020B0604020202020204" pitchFamily="34" charset="0"/>
              <a:buChar char="•"/>
            </a:pPr>
            <a:r>
              <a:rPr lang="cs-CZ" sz="2000" dirty="0" smtClean="0">
                <a:latin typeface="Segoe UI Light" panose="020B0502040204020203" pitchFamily="34" charset="0"/>
              </a:rPr>
              <a:t>ohlašovat </a:t>
            </a:r>
            <a:r>
              <a:rPr lang="cs-CZ" sz="2000" dirty="0">
                <a:latin typeface="Segoe UI Light" panose="020B0502040204020203" pitchFamily="34" charset="0"/>
              </a:rPr>
              <a:t>případy narušení bezpečnosti</a:t>
            </a:r>
            <a:endParaRPr lang="cs-CZ" sz="2000" b="1" dirty="0">
              <a:latin typeface="Segoe UI Light" panose="020B0502040204020203" pitchFamily="34" charset="0"/>
            </a:endParaRPr>
          </a:p>
          <a:p>
            <a:pPr marL="342900" lvl="0" indent="-342900">
              <a:buFont typeface="Arial" panose="020B0604020202020204" pitchFamily="34" charset="0"/>
              <a:buChar char="•"/>
            </a:pPr>
            <a:endParaRPr lang="cs-CZ" sz="2000" dirty="0" smtClean="0">
              <a:latin typeface="Segoe UI Light" panose="020B0502040204020203" pitchFamily="34" charset="0"/>
            </a:endParaRPr>
          </a:p>
        </p:txBody>
      </p:sp>
    </p:spTree>
    <p:extLst>
      <p:ext uri="{BB962C8B-B14F-4D97-AF65-F5344CB8AC3E}">
        <p14:creationId xmlns:p14="http://schemas.microsoft.com/office/powerpoint/2010/main" val="105828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9470" y="804359"/>
            <a:ext cx="7416552" cy="7232749"/>
          </a:xfrm>
          <a:prstGeom prst="rect">
            <a:avLst/>
          </a:prstGeom>
        </p:spPr>
        <p:txBody>
          <a:bodyPr wrap="square">
            <a:spAutoFit/>
          </a:bodyPr>
          <a:lstStyle/>
          <a:p>
            <a:pPr lvl="0" algn="ctr"/>
            <a:r>
              <a:rPr lang="cs-CZ" sz="3200" b="1" dirty="0" smtClean="0">
                <a:latin typeface="Segoe UI Light" panose="020B0502040204020203" pitchFamily="34" charset="0"/>
              </a:rPr>
              <a:t>Povinnosti správce:   </a:t>
            </a:r>
          </a:p>
          <a:p>
            <a:pPr lvl="0" algn="ctr"/>
            <a:r>
              <a:rPr lang="cs-CZ" sz="3200" b="1" dirty="0" smtClean="0">
                <a:latin typeface="Segoe UI Light" panose="020B0502040204020203" pitchFamily="34" charset="0"/>
              </a:rPr>
              <a:t>1. povinnost </a:t>
            </a:r>
            <a:r>
              <a:rPr lang="cs-CZ" sz="3200" b="1" dirty="0">
                <a:latin typeface="Segoe UI Light" panose="020B0502040204020203" pitchFamily="34" charset="0"/>
              </a:rPr>
              <a:t>získat </a:t>
            </a:r>
            <a:r>
              <a:rPr lang="cs-CZ" sz="3200" b="1" dirty="0" smtClean="0">
                <a:latin typeface="Segoe UI Light" panose="020B0502040204020203" pitchFamily="34" charset="0"/>
              </a:rPr>
              <a:t>souhlas</a:t>
            </a:r>
          </a:p>
          <a:p>
            <a:pPr lvl="0" algn="just"/>
            <a:endParaRPr lang="cs-CZ" sz="1600" b="1" dirty="0">
              <a:latin typeface="Segoe UI Light" panose="020B0502040204020203" pitchFamily="34" charset="0"/>
            </a:endParaRPr>
          </a:p>
          <a:p>
            <a:pPr algn="just"/>
            <a:r>
              <a:rPr lang="cs-CZ" sz="1600" dirty="0" smtClean="0">
                <a:latin typeface="Segoe UI Light" panose="020B0502040204020203" pitchFamily="34" charset="0"/>
              </a:rPr>
              <a:t>jednoznačné </a:t>
            </a:r>
            <a:r>
              <a:rPr lang="cs-CZ" sz="1600" dirty="0">
                <a:latin typeface="Segoe UI Light" panose="020B0502040204020203" pitchFamily="34" charset="0"/>
              </a:rPr>
              <a:t>potvrzení - vyjádřením svobodného, konkrétního, informovaného  a jednoznačného </a:t>
            </a:r>
            <a:r>
              <a:rPr lang="cs-CZ" sz="1600" dirty="0" smtClean="0">
                <a:latin typeface="Segoe UI Light" panose="020B0502040204020203" pitchFamily="34" charset="0"/>
              </a:rPr>
              <a:t>svolení subjektu </a:t>
            </a:r>
            <a:r>
              <a:rPr lang="cs-CZ" sz="1600" dirty="0">
                <a:latin typeface="Segoe UI Light" panose="020B0502040204020203" pitchFamily="34" charset="0"/>
              </a:rPr>
              <a:t>údajů ke zpracování osobních údajů</a:t>
            </a:r>
          </a:p>
          <a:p>
            <a:pPr algn="just"/>
            <a:r>
              <a:rPr lang="cs-CZ" sz="1600" dirty="0" smtClean="0">
                <a:latin typeface="Segoe UI Light" panose="020B0502040204020203" pitchFamily="34" charset="0"/>
              </a:rPr>
              <a:t>	</a:t>
            </a:r>
          </a:p>
          <a:p>
            <a:pPr algn="just"/>
            <a:r>
              <a:rPr lang="cs-CZ" sz="1600" dirty="0" smtClean="0">
                <a:latin typeface="Segoe UI Light" panose="020B0502040204020203" pitchFamily="34" charset="0"/>
              </a:rPr>
              <a:t>souhlas </a:t>
            </a:r>
            <a:r>
              <a:rPr lang="cs-CZ" sz="1600" dirty="0">
                <a:latin typeface="Segoe UI Light" panose="020B0502040204020203" pitchFamily="34" charset="0"/>
              </a:rPr>
              <a:t>dítěte až od 16 let (národní státy mohou snížit až na 13)</a:t>
            </a:r>
          </a:p>
          <a:p>
            <a:pPr algn="just"/>
            <a:endParaRPr lang="cs-CZ" sz="1600" b="1" dirty="0" smtClean="0">
              <a:latin typeface="Segoe UI Light" panose="020B0502040204020203" pitchFamily="34" charset="0"/>
            </a:endParaRPr>
          </a:p>
          <a:p>
            <a:pPr algn="just"/>
            <a:r>
              <a:rPr lang="cs-CZ" sz="1600" b="1" dirty="0" smtClean="0">
                <a:latin typeface="Segoe UI Light" panose="020B0502040204020203" pitchFamily="34" charset="0"/>
              </a:rPr>
              <a:t>jak</a:t>
            </a:r>
            <a:r>
              <a:rPr lang="cs-CZ" sz="1600" b="1" dirty="0">
                <a:latin typeface="Segoe UI Light" panose="020B0502040204020203" pitchFamily="34" charset="0"/>
              </a:rPr>
              <a:t>? </a:t>
            </a:r>
            <a:endParaRPr lang="cs-CZ" sz="1600" b="1" dirty="0" smtClean="0">
              <a:latin typeface="Segoe UI Light" panose="020B0502040204020203" pitchFamily="34" charset="0"/>
            </a:endParaRPr>
          </a:p>
          <a:p>
            <a:pPr algn="just"/>
            <a:endParaRPr lang="cs-CZ" sz="1600" b="1" dirty="0">
              <a:latin typeface="Segoe UI Light" panose="020B0502040204020203" pitchFamily="34" charset="0"/>
            </a:endParaRPr>
          </a:p>
          <a:p>
            <a:pPr marL="285750" indent="-285750" algn="just">
              <a:buFont typeface="Arial" panose="020B0604020202020204" pitchFamily="34" charset="0"/>
              <a:buChar char="•"/>
            </a:pPr>
            <a:r>
              <a:rPr lang="cs-CZ" sz="1600" dirty="0" smtClean="0">
                <a:latin typeface="Segoe UI Light" panose="020B0502040204020203" pitchFamily="34" charset="0"/>
              </a:rPr>
              <a:t>písemné </a:t>
            </a:r>
            <a:r>
              <a:rPr lang="cs-CZ" sz="1600" dirty="0">
                <a:latin typeface="Segoe UI Light" panose="020B0502040204020203" pitchFamily="34" charset="0"/>
              </a:rPr>
              <a:t>prohlášení (i elektronicky) nebo ústní, mlčení souhlasem není</a:t>
            </a:r>
          </a:p>
          <a:p>
            <a:pPr marL="285750" indent="-285750" algn="just">
              <a:buFont typeface="Arial" panose="020B0604020202020204" pitchFamily="34" charset="0"/>
              <a:buChar char="•"/>
            </a:pPr>
            <a:endParaRPr lang="cs-CZ" sz="1600" dirty="0" smtClean="0">
              <a:latin typeface="Segoe UI Light" panose="020B0502040204020203" pitchFamily="34" charset="0"/>
            </a:endParaRPr>
          </a:p>
          <a:p>
            <a:pPr marL="285750" indent="-285750" algn="just">
              <a:buFont typeface="Arial" panose="020B0604020202020204" pitchFamily="34" charset="0"/>
              <a:buChar char="•"/>
            </a:pPr>
            <a:r>
              <a:rPr lang="cs-CZ" sz="1600" dirty="0" smtClean="0">
                <a:latin typeface="Segoe UI Light" panose="020B0502040204020203" pitchFamily="34" charset="0"/>
              </a:rPr>
              <a:t>správce </a:t>
            </a:r>
            <a:r>
              <a:rPr lang="cs-CZ" sz="1600" dirty="0">
                <a:latin typeface="Segoe UI Light" panose="020B0502040204020203" pitchFamily="34" charset="0"/>
              </a:rPr>
              <a:t>musí být schopen souhlas prokázat</a:t>
            </a:r>
          </a:p>
          <a:p>
            <a:pPr marL="285750" indent="-285750" algn="just">
              <a:buFont typeface="Arial" panose="020B0604020202020204" pitchFamily="34" charset="0"/>
              <a:buChar char="•"/>
            </a:pPr>
            <a:endParaRPr lang="cs-CZ" sz="1600" dirty="0" smtClean="0">
              <a:latin typeface="Segoe UI Light" panose="020B0502040204020203" pitchFamily="34" charset="0"/>
            </a:endParaRPr>
          </a:p>
          <a:p>
            <a:pPr marL="285750" indent="-285750" algn="just">
              <a:buFont typeface="Arial" panose="020B0604020202020204" pitchFamily="34" charset="0"/>
              <a:buChar char="•"/>
            </a:pPr>
            <a:r>
              <a:rPr lang="cs-CZ" sz="1600" dirty="0">
                <a:latin typeface="Segoe UI Light" panose="020B0502040204020203" pitchFamily="34" charset="0"/>
              </a:rPr>
              <a:t>s</a:t>
            </a:r>
            <a:r>
              <a:rPr lang="cs-CZ" sz="1600" dirty="0" smtClean="0">
                <a:latin typeface="Segoe UI Light" panose="020B0502040204020203" pitchFamily="34" charset="0"/>
              </a:rPr>
              <a:t>ouhlas </a:t>
            </a:r>
            <a:r>
              <a:rPr lang="cs-CZ" sz="1600" dirty="0">
                <a:latin typeface="Segoe UI Light" panose="020B0502040204020203" pitchFamily="34" charset="0"/>
              </a:rPr>
              <a:t>by neměl být považován za svobodný, pokud subjekt údajů nemá skutečnou nebo svobodnou volbu nebo nemůže souhlas odmítnout nebo odvolat, aniž by byl poškozen. </a:t>
            </a:r>
            <a:endParaRPr lang="cs-CZ" sz="1600" dirty="0" smtClean="0">
              <a:latin typeface="Segoe UI Light" panose="020B0502040204020203" pitchFamily="34" charset="0"/>
            </a:endParaRPr>
          </a:p>
          <a:p>
            <a:pPr marL="285750" indent="-285750" algn="just">
              <a:buFont typeface="Arial" panose="020B0604020202020204" pitchFamily="34" charset="0"/>
              <a:buChar char="•"/>
            </a:pPr>
            <a:endParaRPr lang="cs-CZ" sz="1600" dirty="0">
              <a:latin typeface="Segoe UI Light" panose="020B0502040204020203" pitchFamily="34" charset="0"/>
            </a:endParaRPr>
          </a:p>
          <a:p>
            <a:pPr marL="285750" indent="-285750" algn="just">
              <a:buFont typeface="Arial" panose="020B0604020202020204" pitchFamily="34" charset="0"/>
              <a:buChar char="•"/>
            </a:pPr>
            <a:r>
              <a:rPr lang="cs-CZ" sz="1600" dirty="0">
                <a:latin typeface="Segoe UI Light" panose="020B0502040204020203" pitchFamily="34" charset="0"/>
              </a:rPr>
              <a:t>s</a:t>
            </a:r>
            <a:r>
              <a:rPr lang="cs-CZ" sz="1600" dirty="0" smtClean="0">
                <a:latin typeface="Segoe UI Light" panose="020B0502040204020203" pitchFamily="34" charset="0"/>
              </a:rPr>
              <a:t>ouhlas </a:t>
            </a:r>
            <a:r>
              <a:rPr lang="cs-CZ" sz="1600" dirty="0">
                <a:latin typeface="Segoe UI Light" panose="020B0502040204020203" pitchFamily="34" charset="0"/>
              </a:rPr>
              <a:t>není platný, je-li mezi správcem a subjektem jasná nerovnováha</a:t>
            </a:r>
          </a:p>
          <a:p>
            <a:pPr marL="285750" indent="-285750" algn="just">
              <a:buFont typeface="Arial" panose="020B0604020202020204" pitchFamily="34" charset="0"/>
              <a:buChar char="•"/>
            </a:pPr>
            <a:endParaRPr lang="cs-CZ" sz="1600" dirty="0" smtClean="0">
              <a:latin typeface="Segoe UI Light" panose="020B0502040204020203" pitchFamily="34" charset="0"/>
            </a:endParaRPr>
          </a:p>
          <a:p>
            <a:pPr marL="285750" indent="-285750" algn="just">
              <a:buFont typeface="Arial" panose="020B0604020202020204" pitchFamily="34" charset="0"/>
              <a:buChar char="•"/>
            </a:pPr>
            <a:r>
              <a:rPr lang="cs-CZ" sz="1600" dirty="0">
                <a:latin typeface="Segoe UI Light" panose="020B0502040204020203" pitchFamily="34" charset="0"/>
              </a:rPr>
              <a:t>z</a:t>
            </a:r>
            <a:r>
              <a:rPr lang="cs-CZ" sz="1600" dirty="0" smtClean="0">
                <a:latin typeface="Segoe UI Light" panose="020B0502040204020203" pitchFamily="34" charset="0"/>
              </a:rPr>
              <a:t>pracování </a:t>
            </a:r>
            <a:r>
              <a:rPr lang="cs-CZ" sz="1600" dirty="0">
                <a:latin typeface="Segoe UI Light" panose="020B0502040204020203" pitchFamily="34" charset="0"/>
              </a:rPr>
              <a:t>osobních údajů pro jiné účely, než jsou ty, pro které byly osobní údaje původně shromážděny, by mělo být povoleno pouze v případě, kdy je slučitelné s účely, pro které byly osobní údaje původně shromážděny</a:t>
            </a:r>
          </a:p>
          <a:p>
            <a:pPr marL="285750" indent="-285750" algn="just">
              <a:buFont typeface="Arial" panose="020B0604020202020204" pitchFamily="34" charset="0"/>
              <a:buChar char="•"/>
            </a:pPr>
            <a:endParaRPr lang="cs-CZ" sz="1600" dirty="0" smtClean="0">
              <a:latin typeface="Segoe UI Light" panose="020B0502040204020203" pitchFamily="34" charset="0"/>
            </a:endParaRPr>
          </a:p>
          <a:p>
            <a:pPr marL="285750" indent="-285750" algn="just">
              <a:buFont typeface="Arial" panose="020B0604020202020204" pitchFamily="34" charset="0"/>
              <a:buChar char="•"/>
            </a:pPr>
            <a:r>
              <a:rPr lang="cs-CZ" sz="1600" dirty="0">
                <a:latin typeface="Segoe UI Light" panose="020B0502040204020203" pitchFamily="34" charset="0"/>
              </a:rPr>
              <a:t>s</a:t>
            </a:r>
            <a:r>
              <a:rPr lang="cs-CZ" sz="1600" dirty="0" smtClean="0">
                <a:latin typeface="Segoe UI Light" panose="020B0502040204020203" pitchFamily="34" charset="0"/>
              </a:rPr>
              <a:t>právce </a:t>
            </a:r>
            <a:r>
              <a:rPr lang="cs-CZ" sz="1600" dirty="0">
                <a:latin typeface="Segoe UI Light" panose="020B0502040204020203" pitchFamily="34" charset="0"/>
              </a:rPr>
              <a:t>nesmí pátrat po dalších údajích, které by mu </a:t>
            </a:r>
            <a:r>
              <a:rPr lang="cs-CZ" sz="1600" dirty="0" err="1">
                <a:latin typeface="Segoe UI Light" panose="020B0502040204020203" pitchFamily="34" charset="0"/>
              </a:rPr>
              <a:t>FO</a:t>
            </a:r>
            <a:r>
              <a:rPr lang="cs-CZ" sz="1600" dirty="0">
                <a:latin typeface="Segoe UI Light" panose="020B0502040204020203" pitchFamily="34" charset="0"/>
              </a:rPr>
              <a:t> umožnily identifikovat</a:t>
            </a:r>
          </a:p>
          <a:p>
            <a:pPr marL="285750" indent="-285750" algn="just">
              <a:buFont typeface="Arial" panose="020B0604020202020204" pitchFamily="34" charset="0"/>
              <a:buChar char="•"/>
            </a:pPr>
            <a:endParaRPr lang="cs-CZ" sz="1600" dirty="0" smtClean="0">
              <a:latin typeface="Segoe UI Light" panose="020B0502040204020203" pitchFamily="34" charset="0"/>
            </a:endParaRPr>
          </a:p>
          <a:p>
            <a:pPr marL="285750" indent="-285750" algn="just">
              <a:buFont typeface="Arial" panose="020B0604020202020204" pitchFamily="34" charset="0"/>
              <a:buChar char="•"/>
            </a:pPr>
            <a:r>
              <a:rPr lang="cs-CZ" sz="1600" dirty="0" smtClean="0">
                <a:latin typeface="Segoe UI Light" panose="020B0502040204020203" pitchFamily="34" charset="0"/>
              </a:rPr>
              <a:t>odvolat </a:t>
            </a:r>
            <a:r>
              <a:rPr lang="cs-CZ" sz="1600" dirty="0">
                <a:latin typeface="Segoe UI Light" panose="020B0502040204020203" pitchFamily="34" charset="0"/>
              </a:rPr>
              <a:t>souhlas musí být stejně snadné jako jej poskytnout</a:t>
            </a:r>
          </a:p>
        </p:txBody>
      </p:sp>
    </p:spTree>
    <p:extLst>
      <p:ext uri="{BB962C8B-B14F-4D97-AF65-F5344CB8AC3E}">
        <p14:creationId xmlns:p14="http://schemas.microsoft.com/office/powerpoint/2010/main" val="168965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87561" y="718529"/>
            <a:ext cx="7962756" cy="8279190"/>
          </a:xfrm>
          <a:prstGeom prst="rect">
            <a:avLst/>
          </a:prstGeom>
        </p:spPr>
        <p:txBody>
          <a:bodyPr wrap="square">
            <a:spAutoFit/>
          </a:bodyPr>
          <a:lstStyle/>
          <a:p>
            <a:pPr lvl="0" algn="ctr"/>
            <a:r>
              <a:rPr lang="cs-CZ" sz="3200" b="1" dirty="0">
                <a:latin typeface="Segoe UI Light" panose="020B0502040204020203" pitchFamily="34" charset="0"/>
              </a:rPr>
              <a:t>Povinnosti správce: </a:t>
            </a:r>
            <a:r>
              <a:rPr lang="cs-CZ" sz="3200" b="1" dirty="0" smtClean="0">
                <a:latin typeface="Segoe UI Light" panose="020B0502040204020203" pitchFamily="34" charset="0"/>
              </a:rPr>
              <a:t>  </a:t>
            </a:r>
          </a:p>
          <a:p>
            <a:pPr lvl="0" algn="ctr"/>
            <a:r>
              <a:rPr lang="cs-CZ" sz="3200" b="1" dirty="0" smtClean="0">
                <a:latin typeface="Segoe UI Light" panose="020B0502040204020203" pitchFamily="34" charset="0"/>
              </a:rPr>
              <a:t>2. </a:t>
            </a:r>
            <a:r>
              <a:rPr lang="cs-CZ" sz="3200" b="1" dirty="0">
                <a:latin typeface="Segoe UI Light" panose="020B0502040204020203" pitchFamily="34" charset="0"/>
              </a:rPr>
              <a:t>t</a:t>
            </a:r>
            <a:r>
              <a:rPr lang="cs-CZ" sz="3200" b="1" dirty="0" smtClean="0">
                <a:latin typeface="Segoe UI Light" panose="020B0502040204020203" pitchFamily="34" charset="0"/>
              </a:rPr>
              <a:t>ransparentnost</a:t>
            </a:r>
          </a:p>
          <a:p>
            <a:pPr lvl="0"/>
            <a:endParaRPr lang="cs-CZ" b="1" dirty="0">
              <a:latin typeface="Segoe UI Light" panose="020B0502040204020203" pitchFamily="34" charset="0"/>
            </a:endParaRPr>
          </a:p>
          <a:p>
            <a:pPr algn="just"/>
            <a:r>
              <a:rPr lang="cs-CZ" dirty="0">
                <a:latin typeface="Segoe UI Light" panose="020B0502040204020203" pitchFamily="34" charset="0"/>
              </a:rPr>
              <a:t>subjekt musí dostat </a:t>
            </a:r>
            <a:r>
              <a:rPr lang="cs-CZ" u="sng" dirty="0">
                <a:latin typeface="Segoe UI Light" panose="020B0502040204020203" pitchFamily="34" charset="0"/>
              </a:rPr>
              <a:t>informace stručné, snadno přístupné a srozumitelné</a:t>
            </a:r>
            <a:r>
              <a:rPr lang="cs-CZ" dirty="0">
                <a:latin typeface="Segoe UI Light" panose="020B0502040204020203" pitchFamily="34" charset="0"/>
              </a:rPr>
              <a:t>, podávané za použití jasných a jednoduchých jazykových prostředků a ve vhodných případech navíc i vizualizace. Pokud budou tyto informace určeny veřejnosti, mohly by být poskytovány v elektronické podobě, například prostřednictvím internetových stránek. </a:t>
            </a:r>
          </a:p>
          <a:p>
            <a:pPr algn="just"/>
            <a:endParaRPr lang="cs-CZ" dirty="0" smtClean="0">
              <a:latin typeface="Segoe UI Light" panose="020B0502040204020203" pitchFamily="34" charset="0"/>
            </a:endParaRPr>
          </a:p>
          <a:p>
            <a:pPr algn="just"/>
            <a:r>
              <a:rPr lang="cs-CZ" dirty="0" smtClean="0">
                <a:latin typeface="Segoe UI Light" panose="020B0502040204020203" pitchFamily="34" charset="0"/>
              </a:rPr>
              <a:t>Jsou-li </a:t>
            </a:r>
            <a:r>
              <a:rPr lang="cs-CZ" dirty="0">
                <a:latin typeface="Segoe UI Light" panose="020B0502040204020203" pitchFamily="34" charset="0"/>
              </a:rPr>
              <a:t>osobní údaje zpracovávány pro účely </a:t>
            </a:r>
            <a:r>
              <a:rPr lang="cs-CZ" u="sng" dirty="0">
                <a:latin typeface="Segoe UI Light" panose="020B0502040204020203" pitchFamily="34" charset="0"/>
              </a:rPr>
              <a:t>přímého marketingu</a:t>
            </a:r>
            <a:r>
              <a:rPr lang="cs-CZ" dirty="0">
                <a:latin typeface="Segoe UI Light" panose="020B0502040204020203" pitchFamily="34" charset="0"/>
              </a:rPr>
              <a:t>, měl by mít subjekt údajů právo kdykoli bezplatně vznést námitku proti tomuto zpracování, včetně profilování, v rozsahu, v němž souvisí s daným přímým marketingem, ať již jde o počáteční, nebo další zpracování. Na toto právo by měl být subjekt údajů výslovně upozorněn a toto právo by mělo být uvedeno zřetelně a odděleně od jakýchkoli jiných informací</a:t>
            </a:r>
          </a:p>
          <a:p>
            <a:pPr algn="just"/>
            <a:endParaRPr lang="cs-CZ" dirty="0" smtClean="0">
              <a:latin typeface="Segoe UI Light" panose="020B0502040204020203" pitchFamily="34" charset="0"/>
            </a:endParaRPr>
          </a:p>
          <a:p>
            <a:pPr algn="just"/>
            <a:r>
              <a:rPr lang="cs-CZ" dirty="0" smtClean="0">
                <a:latin typeface="Segoe UI Light" panose="020B0502040204020203" pitchFamily="34" charset="0"/>
              </a:rPr>
              <a:t>Subjekt </a:t>
            </a:r>
            <a:r>
              <a:rPr lang="cs-CZ" dirty="0">
                <a:latin typeface="Segoe UI Light" panose="020B0502040204020203" pitchFamily="34" charset="0"/>
              </a:rPr>
              <a:t>údajů by měl mít právo nebýt předmětem žádného rozhodnutí, a to včetně opatření, které hodnotí osobní aspekty týkající se jeho osoby, vychází výlučně z </a:t>
            </a:r>
            <a:r>
              <a:rPr lang="cs-CZ" u="sng" dirty="0">
                <a:latin typeface="Segoe UI Light" panose="020B0502040204020203" pitchFamily="34" charset="0"/>
              </a:rPr>
              <a:t>automatizovaného</a:t>
            </a:r>
            <a:r>
              <a:rPr lang="cs-CZ" dirty="0">
                <a:latin typeface="Segoe UI Light" panose="020B0502040204020203" pitchFamily="34" charset="0"/>
              </a:rPr>
              <a:t> zpracování a které má pro něj právní účinky nebo se jej podobně významně dotýká, jako jsou automatizované zamítnutí on-line žádosti o úvěr nebo postupy elektronického náboru bez jakéhokoliv lidského zásahu. Takové zpracování zahrnuje </a:t>
            </a:r>
            <a:r>
              <a:rPr lang="cs-CZ" u="sng" dirty="0">
                <a:latin typeface="Segoe UI Light" panose="020B0502040204020203" pitchFamily="34" charset="0"/>
              </a:rPr>
              <a:t>„profilování“</a:t>
            </a:r>
            <a:r>
              <a:rPr lang="cs-CZ" dirty="0">
                <a:latin typeface="Segoe UI Light" panose="020B0502040204020203" pitchFamily="34" charset="0"/>
              </a:rPr>
              <a:t>, jehož podstatou je jakákoliv forma automatizovaného zpracování osobních údajů hodnotící osobní aspekty vztahující se k fyzické osobě, zejména za účelem analýzy či předvídání aspektů souvisejících s pracovním výkonem subjektu údajů, jeho ekonomickou situací, zdravotním stavem, osobními preferencemi nebo zájmy, spolehlivostí nebo chováním, místem pobytu či pohybu, pokud má pro něj právní účinky nebo se jí podobným způsobem významně dotýká </a:t>
            </a:r>
          </a:p>
        </p:txBody>
      </p:sp>
    </p:spTree>
    <p:extLst>
      <p:ext uri="{BB962C8B-B14F-4D97-AF65-F5344CB8AC3E}">
        <p14:creationId xmlns:p14="http://schemas.microsoft.com/office/powerpoint/2010/main" val="307540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78185" y="259017"/>
            <a:ext cx="7997875" cy="7725192"/>
          </a:xfrm>
          <a:prstGeom prst="rect">
            <a:avLst/>
          </a:prstGeom>
        </p:spPr>
        <p:txBody>
          <a:bodyPr wrap="square">
            <a:spAutoFit/>
          </a:bodyPr>
          <a:lstStyle/>
          <a:p>
            <a:pPr lvl="0" algn="ctr"/>
            <a:r>
              <a:rPr lang="cs-CZ" sz="3200" b="1" dirty="0">
                <a:latin typeface="Segoe UI Light" panose="020B0502040204020203" pitchFamily="34" charset="0"/>
              </a:rPr>
              <a:t>Povinnosti správce: </a:t>
            </a:r>
            <a:endParaRPr lang="cs-CZ" sz="3200" b="1" dirty="0" smtClean="0">
              <a:latin typeface="Segoe UI Light" panose="020B0502040204020203" pitchFamily="34" charset="0"/>
            </a:endParaRPr>
          </a:p>
          <a:p>
            <a:pPr lvl="0" algn="ctr"/>
            <a:r>
              <a:rPr lang="cs-CZ" sz="3200" b="1" dirty="0" smtClean="0">
                <a:latin typeface="Segoe UI Light" panose="020B0502040204020203" pitchFamily="34" charset="0"/>
              </a:rPr>
              <a:t>3. povinnost </a:t>
            </a:r>
            <a:r>
              <a:rPr lang="cs-CZ" sz="3200" b="1" dirty="0">
                <a:latin typeface="Segoe UI Light" panose="020B0502040204020203" pitchFamily="34" charset="0"/>
              </a:rPr>
              <a:t>provádět posouzení </a:t>
            </a:r>
            <a:endParaRPr lang="cs-CZ" sz="3200" b="1" dirty="0" smtClean="0">
              <a:latin typeface="Segoe UI Light" panose="020B0502040204020203" pitchFamily="34" charset="0"/>
            </a:endParaRPr>
          </a:p>
          <a:p>
            <a:pPr lvl="0" algn="ctr"/>
            <a:r>
              <a:rPr lang="cs-CZ" sz="3200" b="1" dirty="0" smtClean="0">
                <a:latin typeface="Segoe UI Light" panose="020B0502040204020203" pitchFamily="34" charset="0"/>
              </a:rPr>
              <a:t>dopadu </a:t>
            </a:r>
            <a:r>
              <a:rPr lang="cs-CZ" sz="3200" b="1" dirty="0">
                <a:latin typeface="Segoe UI Light" panose="020B0502040204020203" pitchFamily="34" charset="0"/>
              </a:rPr>
              <a:t>na ochranu osobních údajů</a:t>
            </a:r>
          </a:p>
          <a:p>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místo </a:t>
            </a:r>
            <a:r>
              <a:rPr lang="cs-CZ" sz="2000" dirty="0">
                <a:latin typeface="Segoe UI Light" panose="020B0502040204020203" pitchFamily="34" charset="0"/>
              </a:rPr>
              <a:t>ohlašovací povinnosti – správce je před zahájením zpracování provést tzv. posouzení dopadu na ochranu osobních údajů, tj. systematický popis zamýšleného zpracování, posouzení rizik z hlediska práv a svobod subjektů údajů, provedení testu proporcionality včetně posouzení, zda je zpracování ve vztahu k deklarovaným účelům nezbytné. Vypracování takového posouzení by mohlo být delegováno na inspektora pro ochranu údajů, pokud bude danou společností jmenován</a:t>
            </a:r>
          </a:p>
          <a:p>
            <a:pPr lvl="0" algn="just"/>
            <a:r>
              <a:rPr lang="cs-CZ" sz="2000" dirty="0">
                <a:latin typeface="Segoe UI Light" panose="020B0502040204020203" pitchFamily="34" charset="0"/>
              </a:rPr>
              <a:t>kdy (příklady): zpracování citlivých údajů, systematického monitorování veřejně přístupných míst nebo systematického a rozsáhlého vyhodnocování osobních aspektů fyzických osob, včetně </a:t>
            </a:r>
            <a:r>
              <a:rPr lang="cs-CZ" sz="2000" dirty="0" smtClean="0">
                <a:latin typeface="Segoe UI Light" panose="020B0502040204020203" pitchFamily="34" charset="0"/>
              </a:rPr>
              <a:t>profilování</a:t>
            </a:r>
          </a:p>
          <a:p>
            <a:pPr lvl="0" algn="just"/>
            <a:endParaRPr lang="cs-CZ" sz="2000" dirty="0">
              <a:latin typeface="Segoe UI Light" panose="020B0502040204020203" pitchFamily="34" charset="0"/>
            </a:endParaRPr>
          </a:p>
          <a:p>
            <a:pPr lvl="0" algn="just"/>
            <a:r>
              <a:rPr lang="cs-CZ" sz="2000" dirty="0">
                <a:latin typeface="Segoe UI Light" panose="020B0502040204020203" pitchFamily="34" charset="0"/>
              </a:rPr>
              <a:t>okruh činností bude muset zveřejnit dozorový orgán</a:t>
            </a:r>
          </a:p>
          <a:p>
            <a:pPr lvl="0" algn="just"/>
            <a:endParaRPr lang="cs-CZ" sz="2000" dirty="0" smtClean="0">
              <a:latin typeface="Segoe UI Light" panose="020B0502040204020203" pitchFamily="34" charset="0"/>
            </a:endParaRPr>
          </a:p>
          <a:p>
            <a:pPr lvl="0" algn="just"/>
            <a:r>
              <a:rPr lang="cs-CZ" sz="2000" dirty="0" smtClean="0">
                <a:latin typeface="Segoe UI Light" panose="020B0502040204020203" pitchFamily="34" charset="0"/>
              </a:rPr>
              <a:t>posuzovat </a:t>
            </a:r>
            <a:r>
              <a:rPr lang="cs-CZ" sz="2000" dirty="0">
                <a:latin typeface="Segoe UI Light" panose="020B0502040204020203" pitchFamily="34" charset="0"/>
              </a:rPr>
              <a:t>přiměřenost zásahu do práv druhých, jejichž údaje budou předmětem zpracování, ještě před zahájením samotného zpracování, v současnosti vyplývá pro správce z obecných principů ochrany osobních údajů obsažených ve směrnici, zejména z povinnosti správce stanovit legální a legitimní účel zpracování, zpracovávat osobní údaje pouze na základě řádného právního titulu a v přiměřeném rozsahu</a:t>
            </a:r>
          </a:p>
        </p:txBody>
      </p:sp>
    </p:spTree>
    <p:extLst>
      <p:ext uri="{BB962C8B-B14F-4D97-AF65-F5344CB8AC3E}">
        <p14:creationId xmlns:p14="http://schemas.microsoft.com/office/powerpoint/2010/main" val="2440556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43893" y="800101"/>
            <a:ext cx="6600825" cy="4955203"/>
          </a:xfrm>
          <a:prstGeom prst="rect">
            <a:avLst/>
          </a:prstGeom>
        </p:spPr>
        <p:txBody>
          <a:bodyPr wrap="square">
            <a:spAutoFit/>
          </a:bodyPr>
          <a:lstStyle/>
          <a:p>
            <a:pPr lvl="0" algn="ctr"/>
            <a:r>
              <a:rPr lang="cs-CZ" sz="3200" b="1" dirty="0">
                <a:latin typeface="Segoe UI Light" panose="020B0502040204020203" pitchFamily="34" charset="0"/>
              </a:rPr>
              <a:t>Povinnosti správce: </a:t>
            </a:r>
            <a:r>
              <a:rPr lang="cs-CZ" sz="3200" b="1" dirty="0" smtClean="0">
                <a:latin typeface="Segoe UI Light" panose="020B0502040204020203" pitchFamily="34" charset="0"/>
              </a:rPr>
              <a:t>  </a:t>
            </a:r>
          </a:p>
          <a:p>
            <a:pPr lvl="0" algn="ctr"/>
            <a:r>
              <a:rPr lang="cs-CZ" sz="3200" b="1" dirty="0" smtClean="0">
                <a:latin typeface="Segoe UI Light" panose="020B0502040204020203" pitchFamily="34" charset="0"/>
              </a:rPr>
              <a:t>4. povinnost </a:t>
            </a:r>
            <a:r>
              <a:rPr lang="cs-CZ" sz="3200" b="1" dirty="0">
                <a:latin typeface="Segoe UI Light" panose="020B0502040204020203" pitchFamily="34" charset="0"/>
              </a:rPr>
              <a:t>vést </a:t>
            </a:r>
            <a:r>
              <a:rPr lang="cs-CZ" sz="3200" b="1" dirty="0" smtClean="0">
                <a:latin typeface="Segoe UI Light" panose="020B0502040204020203" pitchFamily="34" charset="0"/>
              </a:rPr>
              <a:t>předběžné  konzultace</a:t>
            </a:r>
          </a:p>
          <a:p>
            <a:pPr lvl="0" algn="just"/>
            <a:endParaRPr lang="cs-CZ" sz="2000" b="1" dirty="0" smtClean="0">
              <a:latin typeface="Segoe UI Light" panose="020B0502040204020203" pitchFamily="34" charset="0"/>
            </a:endParaRPr>
          </a:p>
          <a:p>
            <a:pPr lvl="0" algn="just"/>
            <a:endParaRPr lang="cs-CZ" sz="2000" b="1" dirty="0">
              <a:latin typeface="Segoe UI Light" panose="020B0502040204020203" pitchFamily="34" charset="0"/>
            </a:endParaRPr>
          </a:p>
          <a:p>
            <a:pPr lvl="0" algn="just"/>
            <a:endParaRPr lang="cs-CZ" sz="2000" b="1" dirty="0">
              <a:latin typeface="Segoe UI Light" panose="020B0502040204020203" pitchFamily="34" charset="0"/>
            </a:endParaRPr>
          </a:p>
          <a:p>
            <a:pPr algn="just"/>
            <a:r>
              <a:rPr lang="cs-CZ" sz="2000" dirty="0">
                <a:latin typeface="Segoe UI Light" panose="020B0502040204020203" pitchFamily="34" charset="0"/>
              </a:rPr>
              <a:t>Vyplyne-li z posouzení, že zpracování bude vysoce rizikové a riziko nelze zmírnit přiměřenými prostředky, pokud jde o dostupnost technologií a nákladů na jejich zavedení </a:t>
            </a:r>
            <a:endParaRPr lang="cs-CZ" sz="2000" dirty="0" smtClean="0">
              <a:latin typeface="Segoe UI Light" panose="020B0502040204020203" pitchFamily="34" charset="0"/>
            </a:endParaRPr>
          </a:p>
          <a:p>
            <a:pPr algn="just"/>
            <a:endParaRPr lang="cs-CZ" sz="2000" dirty="0">
              <a:latin typeface="Segoe UI Light" panose="020B0502040204020203" pitchFamily="34" charset="0"/>
            </a:endParaRPr>
          </a:p>
          <a:p>
            <a:pPr algn="just"/>
            <a:r>
              <a:rPr lang="cs-CZ" sz="2000" dirty="0" smtClean="0">
                <a:latin typeface="Segoe UI Light" panose="020B0502040204020203" pitchFamily="34" charset="0"/>
              </a:rPr>
              <a:t>pokud </a:t>
            </a:r>
            <a:r>
              <a:rPr lang="cs-CZ" sz="2000" dirty="0">
                <a:latin typeface="Segoe UI Light" panose="020B0502040204020203" pitchFamily="34" charset="0"/>
              </a:rPr>
              <a:t>se nenajdou žádná dostupná opatření, zpracování lze provést</a:t>
            </a:r>
          </a:p>
          <a:p>
            <a:pPr algn="just"/>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právně </a:t>
            </a:r>
            <a:r>
              <a:rPr lang="cs-CZ" sz="2000" dirty="0">
                <a:latin typeface="Segoe UI Light" panose="020B0502040204020203" pitchFamily="34" charset="0"/>
              </a:rPr>
              <a:t>nepůjde o povolení!</a:t>
            </a:r>
          </a:p>
        </p:txBody>
      </p:sp>
    </p:spTree>
    <p:extLst>
      <p:ext uri="{BB962C8B-B14F-4D97-AF65-F5344CB8AC3E}">
        <p14:creationId xmlns:p14="http://schemas.microsoft.com/office/powerpoint/2010/main" val="3105191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sharpenSoften amount="-1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756745" y="751490"/>
            <a:ext cx="7583214" cy="4212897"/>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5" y="4539343"/>
            <a:ext cx="7583214" cy="3816381"/>
          </a:xfrm>
          <a:prstGeom prst="rect">
            <a:avLst/>
          </a:prstGeom>
        </p:spPr>
      </p:pic>
    </p:spTree>
    <p:extLst>
      <p:ext uri="{BB962C8B-B14F-4D97-AF65-F5344CB8AC3E}">
        <p14:creationId xmlns:p14="http://schemas.microsoft.com/office/powerpoint/2010/main" val="2909048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78185" y="651853"/>
            <a:ext cx="7782223" cy="8617744"/>
          </a:xfrm>
          <a:prstGeom prst="rect">
            <a:avLst/>
          </a:prstGeom>
        </p:spPr>
        <p:txBody>
          <a:bodyPr wrap="square">
            <a:spAutoFit/>
          </a:bodyPr>
          <a:lstStyle/>
          <a:p>
            <a:pPr lvl="0" algn="ctr"/>
            <a:r>
              <a:rPr lang="cs-CZ" sz="3200" b="1" dirty="0">
                <a:latin typeface="Segoe UI Light" panose="020B0502040204020203" pitchFamily="34" charset="0"/>
              </a:rPr>
              <a:t>Povinnosti správce: </a:t>
            </a:r>
            <a:r>
              <a:rPr lang="cs-CZ" sz="3200" b="1" dirty="0" smtClean="0">
                <a:latin typeface="Segoe UI Light" panose="020B0502040204020203" pitchFamily="34" charset="0"/>
              </a:rPr>
              <a:t>  </a:t>
            </a:r>
          </a:p>
          <a:p>
            <a:pPr lvl="0" algn="ctr"/>
            <a:r>
              <a:rPr lang="cs-CZ" sz="3200" b="1" dirty="0" smtClean="0">
                <a:latin typeface="Segoe UI Light" panose="020B0502040204020203" pitchFamily="34" charset="0"/>
              </a:rPr>
              <a:t>5. povinnost </a:t>
            </a:r>
            <a:r>
              <a:rPr lang="cs-CZ" sz="3200" b="1" dirty="0">
                <a:latin typeface="Segoe UI Light" panose="020B0502040204020203" pitchFamily="34" charset="0"/>
              </a:rPr>
              <a:t>přijmout opatření (kodex</a:t>
            </a:r>
            <a:r>
              <a:rPr lang="cs-CZ" sz="3200" b="1" dirty="0" smtClean="0">
                <a:latin typeface="Segoe UI Light" panose="020B0502040204020203" pitchFamily="34" charset="0"/>
              </a:rPr>
              <a:t>),  informovat subjekt</a:t>
            </a:r>
          </a:p>
          <a:p>
            <a:pPr marL="285750" lvl="0" indent="-285750" algn="just">
              <a:spcBef>
                <a:spcPts val="1200"/>
              </a:spcBef>
              <a:buFont typeface="Arial" panose="020B0604020202020204" pitchFamily="34" charset="0"/>
              <a:buChar char="•"/>
            </a:pPr>
            <a:endParaRPr lang="cs-CZ" sz="1600" dirty="0" smtClean="0">
              <a:latin typeface="Segoe UI Light" panose="020B0502040204020203" pitchFamily="34" charset="0"/>
            </a:endParaRPr>
          </a:p>
          <a:p>
            <a:pPr marL="285750" lvl="0" indent="-285750" algn="just">
              <a:spcBef>
                <a:spcPts val="1200"/>
              </a:spcBef>
              <a:buFont typeface="Arial" panose="020B0604020202020204" pitchFamily="34" charset="0"/>
              <a:buChar char="•"/>
            </a:pPr>
            <a:r>
              <a:rPr lang="cs-CZ" sz="1600" dirty="0" smtClean="0">
                <a:latin typeface="Segoe UI Light" panose="020B0502040204020203" pitchFamily="34" charset="0"/>
              </a:rPr>
              <a:t>totožnost </a:t>
            </a:r>
            <a:r>
              <a:rPr lang="cs-CZ" sz="1600" dirty="0">
                <a:latin typeface="Segoe UI Light" panose="020B0502040204020203" pitchFamily="34" charset="0"/>
              </a:rPr>
              <a:t>a kontaktní údaje správce a jeho případného </a:t>
            </a:r>
            <a:r>
              <a:rPr lang="cs-CZ" sz="1600" dirty="0" smtClean="0">
                <a:latin typeface="Segoe UI Light" panose="020B0502040204020203" pitchFamily="34" charset="0"/>
              </a:rPr>
              <a:t>zástupce</a:t>
            </a:r>
            <a:endParaRPr lang="cs-CZ" sz="1600" dirty="0">
              <a:latin typeface="Segoe UI Light" panose="020B0502040204020203" pitchFamily="34" charset="0"/>
            </a:endParaRP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případně kontaktní údaje případného pověřence pro ochranu osobních údajů</a:t>
            </a:r>
          </a:p>
          <a:p>
            <a:pPr marL="285750" lvl="0" indent="-285750" algn="just">
              <a:spcBef>
                <a:spcPts val="1200"/>
              </a:spcBef>
              <a:buFont typeface="Arial" panose="020B0604020202020204" pitchFamily="34" charset="0"/>
              <a:buChar char="•"/>
            </a:pPr>
            <a:r>
              <a:rPr lang="cs-CZ" sz="1600" dirty="0" smtClean="0">
                <a:latin typeface="Segoe UI Light" panose="020B0502040204020203" pitchFamily="34" charset="0"/>
              </a:rPr>
              <a:t>účely </a:t>
            </a:r>
            <a:r>
              <a:rPr lang="cs-CZ" sz="1600" dirty="0">
                <a:latin typeface="Segoe UI Light" panose="020B0502040204020203" pitchFamily="34" charset="0"/>
              </a:rPr>
              <a:t>zpracování, pro které jsou osobní údaje určeny, a právní základ pro zpracování</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případné příjemce nebo kategorie příjemců osobních údajů</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případný úmysl správce předat osobní údaje do třetí země nebo mezinárodní organizaci a existenci či neexistenci rozhodnutí Komise o odpovídající ochraně</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doba, po kterou budou osobní údaje uloženy, nebo není-li ji možné určit, kritéria použitá pro stanovení této doby</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existence práva požadovat od správce přístup k osobním údajům týkajícím se subjektu údajů, jejich opravu nebo výmaz, popřípadě omezení zpracování, a vznést námitku proti zpracování, jakož i práva na přenositelnost údajů</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existence práva odvolat kdykoli souhlas, aniž je tím dotčena zákonnost zpracování založená na souhlasu uděleném před jeho odvoláním</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existence práva podat stížnost u dozorového úřadu</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skutečnost, zda poskytování osobních údajů je zákonným či smluvním požadavkem, nebo požadavkem, který je nutné uvést do smlouvy, a zda má subjekt údajů povinnost osobní údaje poskytnout, a ohledně možných důsledků neposkytnutí těchto údajů</a:t>
            </a:r>
          </a:p>
          <a:p>
            <a:pPr marL="285750" lvl="0" indent="-285750" algn="just">
              <a:spcBef>
                <a:spcPts val="1200"/>
              </a:spcBef>
              <a:buFont typeface="Arial" panose="020B0604020202020204" pitchFamily="34" charset="0"/>
              <a:buChar char="•"/>
            </a:pPr>
            <a:r>
              <a:rPr lang="cs-CZ" sz="1600" dirty="0">
                <a:latin typeface="Segoe UI Light" panose="020B0502040204020203" pitchFamily="34" charset="0"/>
              </a:rPr>
              <a:t>skutečnost, že dochází k automatizovanému rozhodování, včetně profilování</a:t>
            </a:r>
          </a:p>
          <a:p>
            <a:r>
              <a:rPr lang="cs-CZ" dirty="0">
                <a:latin typeface="Segoe UI Light" panose="020B0502040204020203" pitchFamily="34" charset="0"/>
              </a:rPr>
              <a:t> </a:t>
            </a:r>
          </a:p>
        </p:txBody>
      </p:sp>
    </p:spTree>
    <p:extLst>
      <p:ext uri="{BB962C8B-B14F-4D97-AF65-F5344CB8AC3E}">
        <p14:creationId xmlns:p14="http://schemas.microsoft.com/office/powerpoint/2010/main" val="907485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90699" y="669433"/>
            <a:ext cx="7725966" cy="8032968"/>
          </a:xfrm>
          <a:prstGeom prst="rect">
            <a:avLst/>
          </a:prstGeom>
        </p:spPr>
        <p:txBody>
          <a:bodyPr wrap="square">
            <a:spAutoFit/>
          </a:bodyPr>
          <a:lstStyle/>
          <a:p>
            <a:pPr lvl="0" algn="ctr"/>
            <a:r>
              <a:rPr lang="cs-CZ" sz="3200" b="1" dirty="0">
                <a:latin typeface="Segoe UI Light" panose="020B0502040204020203" pitchFamily="34" charset="0"/>
              </a:rPr>
              <a:t>Povinnosti správce: </a:t>
            </a:r>
            <a:r>
              <a:rPr lang="cs-CZ" sz="3200" b="1" dirty="0" smtClean="0">
                <a:latin typeface="Segoe UI Light" panose="020B0502040204020203" pitchFamily="34" charset="0"/>
              </a:rPr>
              <a:t>  </a:t>
            </a:r>
          </a:p>
          <a:p>
            <a:pPr lvl="0" algn="ctr"/>
            <a:r>
              <a:rPr lang="cs-CZ" sz="3200" b="1" dirty="0" smtClean="0">
                <a:latin typeface="Segoe UI Light" panose="020B0502040204020203" pitchFamily="34" charset="0"/>
              </a:rPr>
              <a:t>6. povinnost </a:t>
            </a:r>
            <a:r>
              <a:rPr lang="cs-CZ" sz="3200" b="1" dirty="0">
                <a:latin typeface="Segoe UI Light" panose="020B0502040204020203" pitchFamily="34" charset="0"/>
              </a:rPr>
              <a:t>ohlašovat případy narušení </a:t>
            </a:r>
            <a:r>
              <a:rPr lang="cs-CZ" sz="3200" b="1" dirty="0" smtClean="0">
                <a:latin typeface="Segoe UI Light" panose="020B0502040204020203" pitchFamily="34" charset="0"/>
              </a:rPr>
              <a:t>bezpečnosti</a:t>
            </a:r>
          </a:p>
          <a:p>
            <a:pPr lvl="0" algn="just"/>
            <a:endParaRPr lang="cs-CZ" sz="2000" b="1" dirty="0">
              <a:latin typeface="Segoe UI Light" panose="020B0502040204020203" pitchFamily="34" charset="0"/>
            </a:endParaRPr>
          </a:p>
          <a:p>
            <a:pPr algn="just"/>
            <a:r>
              <a:rPr lang="cs-CZ" sz="2000" dirty="0">
                <a:latin typeface="Segoe UI Light" panose="020B0502040204020203" pitchFamily="34" charset="0"/>
              </a:rPr>
              <a:t>zatím ji měli jen poskytovatelé služby elektronických komunikací</a:t>
            </a:r>
          </a:p>
          <a:p>
            <a:pPr algn="just"/>
            <a:endParaRPr lang="cs-CZ" sz="2000" dirty="0" smtClean="0">
              <a:latin typeface="Segoe UI Light" panose="020B0502040204020203" pitchFamily="34" charset="0"/>
            </a:endParaRPr>
          </a:p>
          <a:p>
            <a:pPr algn="just"/>
            <a:r>
              <a:rPr lang="cs-CZ" sz="2000" dirty="0" smtClean="0">
                <a:latin typeface="Segoe UI Light" panose="020B0502040204020203" pitchFamily="34" charset="0"/>
              </a:rPr>
              <a:t>při </a:t>
            </a:r>
            <a:r>
              <a:rPr lang="cs-CZ" sz="2000" dirty="0">
                <a:latin typeface="Segoe UI Light" panose="020B0502040204020203" pitchFamily="34" charset="0"/>
              </a:rPr>
              <a:t>porušení: jednat bez odkladu a je-li to možné, ohlásit dozorovému úřadu a subjektu (popsat povahu porušení, doporučení subjektu). kdy nemusí?   je-li splněna kterákoli z těchto podmínek</a:t>
            </a:r>
            <a:r>
              <a:rPr lang="cs-CZ" sz="2000" dirty="0" smtClean="0">
                <a:latin typeface="Segoe UI Light" panose="020B0502040204020203" pitchFamily="34" charset="0"/>
              </a:rPr>
              <a:t>:</a:t>
            </a:r>
          </a:p>
          <a:p>
            <a:pPr algn="just"/>
            <a:endParaRPr lang="cs-CZ" sz="2000" dirty="0">
              <a:latin typeface="Segoe UI Light" panose="020B0502040204020203" pitchFamily="34" charset="0"/>
            </a:endParaRPr>
          </a:p>
          <a:p>
            <a:pPr marL="342900" lvl="0" indent="-342900" algn="just">
              <a:buFont typeface="Arial" panose="020B0604020202020204" pitchFamily="34" charset="0"/>
              <a:buChar char="•"/>
            </a:pPr>
            <a:r>
              <a:rPr lang="cs-CZ" sz="2000" dirty="0">
                <a:latin typeface="Segoe UI Light" panose="020B0502040204020203" pitchFamily="34" charset="0"/>
              </a:rPr>
              <a:t>správce zavedl náležitá technická a organizační ochranná opatření a tato opatření byla použita u osobních údajů dotčených porušením zabezpečení osobních údajů, zejména taková, která činí tyto údaje nesrozumitelnými pro kohokoli, kdo není oprávněn k nim mít přístup, jako je například šifrování;</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správce </a:t>
            </a:r>
            <a:r>
              <a:rPr lang="cs-CZ" sz="2000" dirty="0">
                <a:latin typeface="Segoe UI Light" panose="020B0502040204020203" pitchFamily="34" charset="0"/>
              </a:rPr>
              <a:t>přijal následná opatření, která zajistí, že vysoké riziko pro práva a svobody subjektů údajů podle odstavce 1 se již pravděpodobně neprojeví;</a:t>
            </a:r>
          </a:p>
          <a:p>
            <a:pPr marL="342900" lvl="0" indent="-342900" algn="just">
              <a:buFont typeface="Arial" panose="020B0604020202020204" pitchFamily="34" charset="0"/>
              <a:buChar char="•"/>
            </a:pPr>
            <a:endParaRPr lang="cs-CZ" sz="2000" dirty="0" smtClean="0">
              <a:latin typeface="Segoe UI Light" panose="020B0502040204020203" pitchFamily="34" charset="0"/>
            </a:endParaRPr>
          </a:p>
          <a:p>
            <a:pPr marL="342900" lvl="0" indent="-342900" algn="just">
              <a:buFont typeface="Arial" panose="020B0604020202020204" pitchFamily="34" charset="0"/>
              <a:buChar char="•"/>
            </a:pPr>
            <a:r>
              <a:rPr lang="cs-CZ" sz="2000" dirty="0" smtClean="0">
                <a:latin typeface="Segoe UI Light" panose="020B0502040204020203" pitchFamily="34" charset="0"/>
              </a:rPr>
              <a:t>vyžadovalo </a:t>
            </a:r>
            <a:r>
              <a:rPr lang="cs-CZ" sz="2000" dirty="0">
                <a:latin typeface="Segoe UI Light" panose="020B0502040204020203" pitchFamily="34" charset="0"/>
              </a:rPr>
              <a:t>by to nepřiměřené </a:t>
            </a:r>
            <a:r>
              <a:rPr lang="cs-CZ" sz="2000" dirty="0" smtClean="0">
                <a:latin typeface="Segoe UI Light" panose="020B0502040204020203" pitchFamily="34" charset="0"/>
              </a:rPr>
              <a:t>úsilí (v</a:t>
            </a:r>
            <a:r>
              <a:rPr lang="cs-CZ" sz="2000" dirty="0">
                <a:latin typeface="Segoe UI Light" panose="020B0502040204020203" pitchFamily="34" charset="0"/>
              </a:rPr>
              <a:t> takovém případě musí být subjekty údajů informovány stejně účinným způsobem pomocí veřejného oznámení nebo podobného </a:t>
            </a:r>
            <a:r>
              <a:rPr lang="cs-CZ" sz="2000" dirty="0" smtClean="0">
                <a:latin typeface="Segoe UI Light" panose="020B0502040204020203" pitchFamily="34" charset="0"/>
              </a:rPr>
              <a:t>opatření)</a:t>
            </a:r>
            <a:endParaRPr lang="cs-CZ" sz="2000" dirty="0">
              <a:latin typeface="Segoe UI Light" panose="020B0502040204020203" pitchFamily="34" charset="0"/>
            </a:endParaRPr>
          </a:p>
          <a:p>
            <a:pPr algn="just"/>
            <a:r>
              <a:rPr lang="cs-CZ" sz="2000" dirty="0">
                <a:latin typeface="Segoe UI Light" panose="020B0502040204020203" pitchFamily="34" charset="0"/>
              </a:rPr>
              <a:t> </a:t>
            </a:r>
          </a:p>
        </p:txBody>
      </p:sp>
    </p:spTree>
    <p:extLst>
      <p:ext uri="{BB962C8B-B14F-4D97-AF65-F5344CB8AC3E}">
        <p14:creationId xmlns:p14="http://schemas.microsoft.com/office/powerpoint/2010/main" val="1362341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90774" y="805270"/>
            <a:ext cx="6563320" cy="6309420"/>
          </a:xfrm>
          <a:prstGeom prst="rect">
            <a:avLst/>
          </a:prstGeom>
        </p:spPr>
        <p:txBody>
          <a:bodyPr wrap="square">
            <a:spAutoFit/>
          </a:bodyPr>
          <a:lstStyle/>
          <a:p>
            <a:pPr lvl="0" algn="ctr"/>
            <a:r>
              <a:rPr lang="cs-CZ" sz="3200" b="1" dirty="0">
                <a:latin typeface="Segoe UI Light" panose="020B0502040204020203" pitchFamily="34" charset="0"/>
              </a:rPr>
              <a:t>Povinnosti správce: </a:t>
            </a:r>
            <a:endParaRPr lang="cs-CZ" sz="3200" b="1" dirty="0" smtClean="0">
              <a:latin typeface="Segoe UI Light" panose="020B0502040204020203" pitchFamily="34" charset="0"/>
            </a:endParaRPr>
          </a:p>
          <a:p>
            <a:pPr lvl="0" algn="ctr"/>
            <a:r>
              <a:rPr lang="cs-CZ" sz="3200" b="1" dirty="0" smtClean="0">
                <a:latin typeface="Segoe UI Light" panose="020B0502040204020203" pitchFamily="34" charset="0"/>
              </a:rPr>
              <a:t>7. povinnost </a:t>
            </a:r>
            <a:r>
              <a:rPr lang="cs-CZ" sz="3200" b="1" dirty="0">
                <a:latin typeface="Segoe UI Light" panose="020B0502040204020203" pitchFamily="34" charset="0"/>
              </a:rPr>
              <a:t>jmenovat </a:t>
            </a:r>
            <a:r>
              <a:rPr lang="cs-CZ" sz="3200" b="1" dirty="0" err="1" smtClean="0">
                <a:latin typeface="Segoe UI Light" panose="020B0502040204020203" pitchFamily="34" charset="0"/>
              </a:rPr>
              <a:t>DPO</a:t>
            </a:r>
            <a:endParaRPr lang="cs-CZ" sz="2000" b="1" dirty="0" smtClean="0">
              <a:latin typeface="Segoe UI Light" panose="020B0502040204020203" pitchFamily="34" charset="0"/>
            </a:endParaRPr>
          </a:p>
          <a:p>
            <a:pPr lvl="0" algn="just"/>
            <a:endParaRPr lang="cs-CZ" sz="2000" b="1" dirty="0" smtClean="0">
              <a:latin typeface="Segoe UI Light" panose="020B0502040204020203" pitchFamily="34" charset="0"/>
            </a:endParaRPr>
          </a:p>
          <a:p>
            <a:pPr lvl="0" algn="just"/>
            <a:endParaRPr lang="cs-CZ" sz="2000" b="1" dirty="0" smtClean="0">
              <a:latin typeface="Segoe UI Light" panose="020B0502040204020203" pitchFamily="34" charset="0"/>
            </a:endParaRPr>
          </a:p>
          <a:p>
            <a:pPr algn="just"/>
            <a:r>
              <a:rPr lang="cs-CZ" sz="2000" b="1" dirty="0" smtClean="0">
                <a:latin typeface="Segoe UI Light" panose="020B0502040204020203" pitchFamily="34" charset="0"/>
              </a:rPr>
              <a:t>Data </a:t>
            </a:r>
            <a:r>
              <a:rPr lang="cs-CZ" sz="2000" b="1" dirty="0" err="1" smtClean="0">
                <a:latin typeface="Segoe UI Light" panose="020B0502040204020203" pitchFamily="34" charset="0"/>
              </a:rPr>
              <a:t>Protection</a:t>
            </a:r>
            <a:r>
              <a:rPr lang="cs-CZ" sz="2000" b="1" dirty="0" smtClean="0">
                <a:latin typeface="Segoe UI Light" panose="020B0502040204020203" pitchFamily="34" charset="0"/>
              </a:rPr>
              <a:t> </a:t>
            </a:r>
            <a:r>
              <a:rPr lang="cs-CZ" sz="2000" b="1" dirty="0" err="1" smtClean="0">
                <a:latin typeface="Segoe UI Light" panose="020B0502040204020203" pitchFamily="34" charset="0"/>
              </a:rPr>
              <a:t>Officer</a:t>
            </a:r>
            <a:r>
              <a:rPr lang="cs-CZ" sz="2000" b="1" dirty="0" smtClean="0">
                <a:latin typeface="Segoe UI Light" panose="020B0502040204020203" pitchFamily="34" charset="0"/>
              </a:rPr>
              <a:t>, inspektor (pověřenec)</a:t>
            </a:r>
            <a:endParaRPr lang="cs-CZ" sz="2000" b="1" dirty="0">
              <a:latin typeface="Segoe UI Light" panose="020B0502040204020203" pitchFamily="34" charset="0"/>
            </a:endParaRPr>
          </a:p>
          <a:p>
            <a:pPr lvl="0" algn="just"/>
            <a:endParaRPr lang="cs-CZ" sz="2000" b="1" dirty="0">
              <a:latin typeface="Segoe UI Light" panose="020B0502040204020203" pitchFamily="34" charset="0"/>
            </a:endParaRPr>
          </a:p>
          <a:p>
            <a:pPr algn="just"/>
            <a:r>
              <a:rPr lang="cs-CZ" sz="2000" dirty="0">
                <a:latin typeface="Segoe UI Light" panose="020B0502040204020203" pitchFamily="34" charset="0"/>
              </a:rPr>
              <a:t>v</a:t>
            </a:r>
            <a:r>
              <a:rPr lang="cs-CZ" sz="2000" dirty="0" smtClean="0">
                <a:latin typeface="Segoe UI Light" panose="020B0502040204020203" pitchFamily="34" charset="0"/>
              </a:rPr>
              <a:t>íc než jen </a:t>
            </a:r>
            <a:r>
              <a:rPr lang="cs-CZ" sz="2000" dirty="0" err="1" smtClean="0">
                <a:latin typeface="Segoe UI Light" panose="020B0502040204020203" pitchFamily="34" charset="0"/>
              </a:rPr>
              <a:t>Compliance</a:t>
            </a:r>
            <a:r>
              <a:rPr lang="cs-CZ" sz="2000" dirty="0" smtClean="0">
                <a:latin typeface="Segoe UI Light" panose="020B0502040204020203" pitchFamily="34" charset="0"/>
              </a:rPr>
              <a:t> (i technologie, IT, bezpečnost)</a:t>
            </a:r>
          </a:p>
          <a:p>
            <a:pPr algn="just"/>
            <a:endParaRPr lang="cs-CZ" sz="2000" dirty="0">
              <a:latin typeface="Segoe UI Light" panose="020B0502040204020203" pitchFamily="34" charset="0"/>
            </a:endParaRPr>
          </a:p>
          <a:p>
            <a:pPr algn="just"/>
            <a:r>
              <a:rPr lang="cs-CZ" sz="2000" dirty="0" smtClean="0">
                <a:latin typeface="Segoe UI Light" panose="020B0502040204020203" pitchFamily="34" charset="0"/>
              </a:rPr>
              <a:t>explicitně pro </a:t>
            </a:r>
            <a:r>
              <a:rPr lang="cs-CZ" sz="2000" dirty="0">
                <a:latin typeface="Segoe UI Light" panose="020B0502040204020203" pitchFamily="34" charset="0"/>
              </a:rPr>
              <a:t>orgány veřejné moci, správce nebo zpracovatele, jejichž hlavní činnost spočívá v operacích, které kvůli své povaze, rozsahu a/nebo účelu vyžadují pravidelné a systematické monitorování subjektů údajů v širokém rozsahu anebo jejichž hlavní činnosti spočívají ve zpracování zvláštních kategorií osobních </a:t>
            </a:r>
            <a:r>
              <a:rPr lang="cs-CZ" sz="2000" dirty="0" smtClean="0">
                <a:latin typeface="Segoe UI Light" panose="020B0502040204020203" pitchFamily="34" charset="0"/>
              </a:rPr>
              <a:t>údajů</a:t>
            </a:r>
            <a:r>
              <a:rPr lang="cs-CZ" sz="2000" dirty="0">
                <a:latin typeface="Segoe UI Light" panose="020B0502040204020203" pitchFamily="34" charset="0"/>
              </a:rPr>
              <a:t>,</a:t>
            </a:r>
            <a:endParaRPr lang="cs-CZ" sz="2000" dirty="0" smtClean="0">
              <a:latin typeface="Segoe UI Light" panose="020B0502040204020203" pitchFamily="34" charset="0"/>
            </a:endParaRPr>
          </a:p>
          <a:p>
            <a:pPr algn="just"/>
            <a:endParaRPr lang="cs-CZ" sz="2000" dirty="0">
              <a:latin typeface="Segoe UI Light" panose="020B0502040204020203" pitchFamily="34" charset="0"/>
            </a:endParaRPr>
          </a:p>
          <a:p>
            <a:pPr algn="just"/>
            <a:r>
              <a:rPr lang="cs-CZ" sz="2000" dirty="0" smtClean="0">
                <a:latin typeface="Segoe UI Light" panose="020B0502040204020203" pitchFamily="34" charset="0"/>
              </a:rPr>
              <a:t>v</a:t>
            </a:r>
            <a:r>
              <a:rPr lang="cs-CZ" sz="2000" dirty="0">
                <a:latin typeface="Segoe UI Light" panose="020B0502040204020203" pitchFamily="34" charset="0"/>
              </a:rPr>
              <a:t> jiných případech to bude určovat národní </a:t>
            </a:r>
            <a:r>
              <a:rPr lang="cs-CZ" sz="2000" dirty="0" smtClean="0">
                <a:latin typeface="Segoe UI Light" panose="020B0502040204020203" pitchFamily="34" charset="0"/>
              </a:rPr>
              <a:t>zákon</a:t>
            </a:r>
          </a:p>
          <a:p>
            <a:pPr algn="just"/>
            <a:endParaRPr lang="cs-CZ" sz="2000" dirty="0">
              <a:latin typeface="Segoe UI Light" panose="020B0502040204020203" pitchFamily="34" charset="0"/>
            </a:endParaRPr>
          </a:p>
          <a:p>
            <a:pPr algn="just"/>
            <a:r>
              <a:rPr lang="cs-CZ" sz="2000" smtClean="0">
                <a:latin typeface="Segoe UI Light" panose="020B0502040204020203" pitchFamily="34" charset="0"/>
              </a:rPr>
              <a:t>nejmenujete-li </a:t>
            </a:r>
            <a:r>
              <a:rPr lang="cs-CZ" sz="2000" dirty="0" smtClean="0">
                <a:latin typeface="Segoe UI Light" panose="020B0502040204020203" pitchFamily="34" charset="0"/>
              </a:rPr>
              <a:t>- odůvodnit</a:t>
            </a:r>
            <a:endParaRPr lang="cs-CZ" sz="2000" dirty="0">
              <a:latin typeface="Segoe UI Light" panose="020B0502040204020203" pitchFamily="34" charset="0"/>
            </a:endParaRPr>
          </a:p>
          <a:p>
            <a:pPr algn="just"/>
            <a:r>
              <a:rPr lang="cs-CZ" sz="2000" dirty="0">
                <a:latin typeface="Segoe UI Light" panose="020B0502040204020203" pitchFamily="34" charset="0"/>
              </a:rPr>
              <a:t> </a:t>
            </a:r>
          </a:p>
        </p:txBody>
      </p:sp>
    </p:spTree>
    <p:extLst>
      <p:ext uri="{BB962C8B-B14F-4D97-AF65-F5344CB8AC3E}">
        <p14:creationId xmlns:p14="http://schemas.microsoft.com/office/powerpoint/2010/main" val="3455378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err="1" smtClean="0">
                <a:latin typeface="Segoe UI Light" panose="020B0502040204020203" pitchFamily="34" charset="0"/>
              </a:rPr>
              <a:t>DPO</a:t>
            </a:r>
            <a:endParaRPr lang="cs-CZ" sz="3200" b="1" dirty="0">
              <a:latin typeface="Segoe UI Light" panose="020B0502040204020203" pitchFamily="34" charset="0"/>
            </a:endParaRPr>
          </a:p>
        </p:txBody>
      </p:sp>
      <p:sp>
        <p:nvSpPr>
          <p:cNvPr id="3" name="Zástupný symbol pro obsah 2"/>
          <p:cNvSpPr>
            <a:spLocks noGrp="1"/>
          </p:cNvSpPr>
          <p:nvPr>
            <p:ph idx="1"/>
          </p:nvPr>
        </p:nvSpPr>
        <p:spPr/>
        <p:txBody>
          <a:bodyPr/>
          <a:lstStyle/>
          <a:p>
            <a:r>
              <a:rPr lang="cs-CZ" dirty="0" smtClean="0">
                <a:latin typeface="Segoe UI Light" panose="020B0502040204020203" pitchFamily="34" charset="0"/>
              </a:rPr>
              <a:t>kvalifikace, osvědčení?</a:t>
            </a:r>
          </a:p>
          <a:p>
            <a:endParaRPr lang="cs-CZ" dirty="0" smtClean="0">
              <a:latin typeface="Segoe UI Light" panose="020B0502040204020203" pitchFamily="34" charset="0"/>
            </a:endParaRPr>
          </a:p>
          <a:p>
            <a:r>
              <a:rPr lang="cs-CZ" dirty="0">
                <a:latin typeface="Segoe UI Light" panose="020B0502040204020203" pitchFamily="34" charset="0"/>
              </a:rPr>
              <a:t>z</a:t>
            </a:r>
            <a:r>
              <a:rPr lang="cs-CZ" dirty="0" smtClean="0">
                <a:latin typeface="Segoe UI Light" panose="020B0502040204020203" pitchFamily="34" charset="0"/>
              </a:rPr>
              <a:t>aměstnanec nebo externě, podléhá nejvyššímu vedení</a:t>
            </a:r>
          </a:p>
          <a:p>
            <a:endParaRPr lang="cs-CZ" dirty="0">
              <a:latin typeface="Segoe UI Light" panose="020B0502040204020203" pitchFamily="34" charset="0"/>
            </a:endParaRPr>
          </a:p>
          <a:p>
            <a:r>
              <a:rPr lang="cs-CZ" smtClean="0">
                <a:latin typeface="Segoe UI Light" panose="020B0502040204020203" pitchFamily="34" charset="0"/>
              </a:rPr>
              <a:t>osobní </a:t>
            </a:r>
            <a:r>
              <a:rPr lang="cs-CZ" dirty="0" smtClean="0">
                <a:latin typeface="Segoe UI Light" panose="020B0502040204020203" pitchFamily="34" charset="0"/>
              </a:rPr>
              <a:t>odpovědnost</a:t>
            </a:r>
          </a:p>
          <a:p>
            <a:endParaRPr lang="cs-CZ" dirty="0">
              <a:latin typeface="Segoe UI Light" panose="020B0502040204020203" pitchFamily="34" charset="0"/>
            </a:endParaRPr>
          </a:p>
          <a:p>
            <a:r>
              <a:rPr lang="cs-CZ" dirty="0" smtClean="0">
                <a:latin typeface="Segoe UI Light" panose="020B0502040204020203" pitchFamily="34" charset="0"/>
              </a:rPr>
              <a:t>nesmí být ve střetu zájmů</a:t>
            </a:r>
          </a:p>
          <a:p>
            <a:endParaRPr lang="cs-CZ" dirty="0" smtClean="0">
              <a:latin typeface="Segoe UI Light" panose="020B0502040204020203" pitchFamily="34" charset="0"/>
            </a:endParaRPr>
          </a:p>
          <a:p>
            <a:r>
              <a:rPr lang="cs-CZ" dirty="0" smtClean="0">
                <a:latin typeface="Segoe UI Light" panose="020B0502040204020203" pitchFamily="34" charset="0"/>
              </a:rPr>
              <a:t>samotné ISO 27000 nestačí</a:t>
            </a:r>
            <a:endParaRPr lang="cs-CZ" dirty="0">
              <a:latin typeface="Segoe UI Light" panose="020B0502040204020203" pitchFamily="34" charset="0"/>
            </a:endParaRPr>
          </a:p>
        </p:txBody>
      </p:sp>
    </p:spTree>
    <p:extLst>
      <p:ext uri="{BB962C8B-B14F-4D97-AF65-F5344CB8AC3E}">
        <p14:creationId xmlns:p14="http://schemas.microsoft.com/office/powerpoint/2010/main" val="408085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59432" y="689917"/>
            <a:ext cx="8063508" cy="7725192"/>
          </a:xfrm>
          <a:prstGeom prst="rect">
            <a:avLst/>
          </a:prstGeom>
        </p:spPr>
        <p:txBody>
          <a:bodyPr wrap="square">
            <a:spAutoFit/>
          </a:bodyPr>
          <a:lstStyle/>
          <a:p>
            <a:r>
              <a:rPr lang="cs-CZ" sz="1600" b="1" dirty="0">
                <a:latin typeface="Segoe UI Light" panose="020B0502040204020203" pitchFamily="34" charset="0"/>
              </a:rPr>
              <a:t>Poznámky</a:t>
            </a:r>
            <a:r>
              <a:rPr lang="cs-CZ" sz="1600" b="1" dirty="0" smtClean="0">
                <a:latin typeface="Segoe UI Light" panose="020B0502040204020203" pitchFamily="34" charset="0"/>
              </a:rPr>
              <a:t>:</a:t>
            </a:r>
          </a:p>
          <a:p>
            <a:pPr algn="just"/>
            <a:endParaRPr lang="cs-CZ" sz="1600" b="1" dirty="0">
              <a:latin typeface="Segoe UI Light" panose="020B0502040204020203" pitchFamily="34" charset="0"/>
            </a:endParaRPr>
          </a:p>
          <a:p>
            <a:pPr algn="just"/>
            <a:r>
              <a:rPr lang="cs-CZ" sz="1600" b="1" dirty="0" smtClean="0">
                <a:latin typeface="Segoe UI Light" panose="020B0502040204020203" pitchFamily="34" charset="0"/>
              </a:rPr>
              <a:t>ochrana  </a:t>
            </a:r>
            <a:r>
              <a:rPr lang="cs-CZ" sz="1600" b="1" dirty="0" err="1">
                <a:latin typeface="Segoe UI Light" panose="020B0502040204020203" pitchFamily="34" charset="0"/>
              </a:rPr>
              <a:t>mikropodniků</a:t>
            </a:r>
            <a:r>
              <a:rPr lang="cs-CZ" sz="1600" dirty="0">
                <a:latin typeface="Segoe UI Light" panose="020B0502040204020203" pitchFamily="34" charset="0"/>
              </a:rPr>
              <a:t> </a:t>
            </a:r>
            <a:endParaRPr lang="cs-CZ" sz="1600" dirty="0" smtClean="0">
              <a:latin typeface="Segoe UI Light" panose="020B0502040204020203" pitchFamily="34" charset="0"/>
            </a:endParaRPr>
          </a:p>
          <a:p>
            <a:pPr algn="just"/>
            <a:r>
              <a:rPr lang="cs-CZ" sz="1600" dirty="0" smtClean="0">
                <a:latin typeface="Segoe UI Light" panose="020B0502040204020203" pitchFamily="34" charset="0"/>
              </a:rPr>
              <a:t>do </a:t>
            </a:r>
            <a:r>
              <a:rPr lang="cs-CZ" sz="1600" dirty="0">
                <a:latin typeface="Segoe UI Light" panose="020B0502040204020203" pitchFamily="34" charset="0"/>
              </a:rPr>
              <a:t>250 zaměstnanců – výjimky (nemusí evidovat, ledaže zpracování, které provádí, pravděpodobně představuje riziko pro práva a svobody subjektů údajů, zpracování není příležitostné, nebo zahrnuje zpracování zvláštních kategorií údajů).</a:t>
            </a:r>
          </a:p>
          <a:p>
            <a:pPr algn="just"/>
            <a:endParaRPr lang="cs-CZ" sz="1600" b="1" dirty="0" smtClean="0">
              <a:latin typeface="Segoe UI Light" panose="020B0502040204020203" pitchFamily="34" charset="0"/>
            </a:endParaRPr>
          </a:p>
          <a:p>
            <a:pPr algn="just"/>
            <a:r>
              <a:rPr lang="cs-CZ" sz="1600" b="1" dirty="0" smtClean="0">
                <a:latin typeface="Segoe UI Light" panose="020B0502040204020203" pitchFamily="34" charset="0"/>
              </a:rPr>
              <a:t>„</a:t>
            </a:r>
            <a:r>
              <a:rPr lang="cs-CZ" sz="1600" b="1" dirty="0">
                <a:latin typeface="Segoe UI Light" panose="020B0502040204020203" pitchFamily="34" charset="0"/>
              </a:rPr>
              <a:t>profilování“</a:t>
            </a:r>
            <a:r>
              <a:rPr lang="cs-CZ" sz="1600" dirty="0">
                <a:latin typeface="Segoe UI Light" panose="020B0502040204020203" pitchFamily="34" charset="0"/>
              </a:rPr>
              <a:t> </a:t>
            </a:r>
            <a:endParaRPr lang="cs-CZ" sz="1600" dirty="0" smtClean="0">
              <a:latin typeface="Segoe UI Light" panose="020B0502040204020203" pitchFamily="34" charset="0"/>
            </a:endParaRPr>
          </a:p>
          <a:p>
            <a:pPr algn="just"/>
            <a:r>
              <a:rPr lang="cs-CZ" sz="1600" dirty="0" smtClean="0">
                <a:latin typeface="Segoe UI Light" panose="020B0502040204020203" pitchFamily="34" charset="0"/>
              </a:rPr>
              <a:t>jakákoli </a:t>
            </a:r>
            <a:r>
              <a:rPr lang="cs-CZ" sz="1600" dirty="0">
                <a:latin typeface="Segoe UI Light" panose="020B0502040204020203" pitchFamily="34" charset="0"/>
              </a:rPr>
              <a:t>forma automatizovaného zpracování osobních údajů spočívající v jejich použití k hodnocení některých osobních aspektů vztahujících se k fyzické osobě, zejména k rozboru nebo odhadu aspektů týkajících se jejího pracovního výkonu, ekonomické situace, zdravotního stavu, osobních preferencí, zájmů, spolehlivosti, chování, místa, kde se nachází, nebo pohybu;</a:t>
            </a:r>
          </a:p>
          <a:p>
            <a:pPr algn="just"/>
            <a:endParaRPr lang="cs-CZ" sz="1600" b="1" dirty="0" smtClean="0">
              <a:latin typeface="Segoe UI Light" panose="020B0502040204020203" pitchFamily="34" charset="0"/>
            </a:endParaRPr>
          </a:p>
          <a:p>
            <a:pPr algn="just"/>
            <a:r>
              <a:rPr lang="cs-CZ" sz="1600" b="1" dirty="0" smtClean="0">
                <a:latin typeface="Segoe UI Light" panose="020B0502040204020203" pitchFamily="34" charset="0"/>
              </a:rPr>
              <a:t>„</a:t>
            </a:r>
            <a:r>
              <a:rPr lang="cs-CZ" sz="1600" b="1" dirty="0" err="1">
                <a:latin typeface="Segoe UI Light" panose="020B0502040204020203" pitchFamily="34" charset="0"/>
              </a:rPr>
              <a:t>pseudonymizace</a:t>
            </a:r>
            <a:r>
              <a:rPr lang="cs-CZ" sz="1600" b="1" dirty="0">
                <a:latin typeface="Segoe UI Light" panose="020B0502040204020203" pitchFamily="34" charset="0"/>
              </a:rPr>
              <a:t>“</a:t>
            </a:r>
            <a:r>
              <a:rPr lang="cs-CZ" sz="1600" dirty="0">
                <a:latin typeface="Segoe UI Light" panose="020B0502040204020203" pitchFamily="34" charset="0"/>
              </a:rPr>
              <a:t> </a:t>
            </a:r>
            <a:endParaRPr lang="cs-CZ" sz="1600" dirty="0" smtClean="0">
              <a:latin typeface="Segoe UI Light" panose="020B0502040204020203" pitchFamily="34" charset="0"/>
            </a:endParaRPr>
          </a:p>
          <a:p>
            <a:pPr algn="just"/>
            <a:r>
              <a:rPr lang="cs-CZ" sz="1600" dirty="0" smtClean="0">
                <a:latin typeface="Segoe UI Light" panose="020B0502040204020203" pitchFamily="34" charset="0"/>
              </a:rPr>
              <a:t>zpracování </a:t>
            </a:r>
            <a:r>
              <a:rPr lang="cs-CZ" sz="1600" dirty="0">
                <a:latin typeface="Segoe UI Light" panose="020B0502040204020203" pitchFamily="34" charset="0"/>
              </a:rPr>
              <a:t>osobních údajů tak, že již nemohou být přiřazeny konkrétnímu subjektu údajů bez použití dodatečných informací, pokud jsou tyto dodatečné informace uchovávány odděleně a vztahují se na ně technická a organizační opatření, aby bylo zajištěno, že nebudou přiřazeny identifikované či identifikovatelné fyzické osobě;</a:t>
            </a:r>
          </a:p>
          <a:p>
            <a:pPr algn="just"/>
            <a:endParaRPr lang="cs-CZ" sz="1600" b="1" dirty="0" smtClean="0">
              <a:latin typeface="Segoe UI Light" panose="020B0502040204020203" pitchFamily="34" charset="0"/>
            </a:endParaRPr>
          </a:p>
          <a:p>
            <a:pPr algn="just"/>
            <a:r>
              <a:rPr lang="cs-CZ" sz="1600" b="1" dirty="0" err="1">
                <a:latin typeface="Segoe UI Light" panose="020B0502040204020203" pitchFamily="34" charset="0"/>
              </a:rPr>
              <a:t>c</a:t>
            </a:r>
            <a:r>
              <a:rPr lang="cs-CZ" sz="1600" b="1" dirty="0" err="1" smtClean="0">
                <a:latin typeface="Segoe UI Light" panose="020B0502040204020203" pitchFamily="34" charset="0"/>
              </a:rPr>
              <a:t>ookies</a:t>
            </a:r>
            <a:r>
              <a:rPr lang="cs-CZ" sz="1600" b="1" dirty="0" smtClean="0">
                <a:latin typeface="Segoe UI Light" panose="020B0502040204020203" pitchFamily="34" charset="0"/>
              </a:rPr>
              <a:t> </a:t>
            </a:r>
          </a:p>
          <a:p>
            <a:pPr algn="just"/>
            <a:r>
              <a:rPr lang="cs-CZ" sz="1600" dirty="0" smtClean="0">
                <a:latin typeface="Segoe UI Light" panose="020B0502040204020203" pitchFamily="34" charset="0"/>
              </a:rPr>
              <a:t>současná </a:t>
            </a:r>
            <a:r>
              <a:rPr lang="cs-CZ" sz="1600" dirty="0">
                <a:latin typeface="Segoe UI Light" panose="020B0502040204020203" pitchFamily="34" charset="0"/>
              </a:rPr>
              <a:t>právní úprava se právní úprava řídí § 89 odst. 3 </a:t>
            </a:r>
            <a:r>
              <a:rPr lang="cs-CZ" sz="1600" dirty="0" err="1">
                <a:latin typeface="Segoe UI Light" panose="020B0502040204020203" pitchFamily="34" charset="0"/>
              </a:rPr>
              <a:t>ZoEK</a:t>
            </a:r>
            <a:r>
              <a:rPr lang="cs-CZ" sz="1600" dirty="0">
                <a:latin typeface="Segoe UI Light" panose="020B0502040204020203" pitchFamily="34" charset="0"/>
              </a:rPr>
              <a:t>, ohledně něhož se vedou spory, zda je založen na principu </a:t>
            </a:r>
            <a:r>
              <a:rPr lang="cs-CZ" sz="1600" dirty="0" err="1">
                <a:latin typeface="Segoe UI Light" panose="020B0502040204020203" pitchFamily="34" charset="0"/>
              </a:rPr>
              <a:t>opt</a:t>
            </a:r>
            <a:r>
              <a:rPr lang="cs-CZ" sz="1600" dirty="0">
                <a:latin typeface="Segoe UI Light" panose="020B0502040204020203" pitchFamily="34" charset="0"/>
              </a:rPr>
              <a:t>-in nebo </a:t>
            </a:r>
            <a:r>
              <a:rPr lang="cs-CZ" sz="1600" dirty="0" err="1">
                <a:latin typeface="Segoe UI Light" panose="020B0502040204020203" pitchFamily="34" charset="0"/>
              </a:rPr>
              <a:t>opt-out</a:t>
            </a:r>
            <a:r>
              <a:rPr lang="cs-CZ" sz="1600" dirty="0">
                <a:latin typeface="Segoe UI Light" panose="020B0502040204020203" pitchFamily="34" charset="0"/>
              </a:rPr>
              <a:t>; </a:t>
            </a:r>
            <a:r>
              <a:rPr lang="cs-CZ" sz="1600" dirty="0" err="1">
                <a:latin typeface="Segoe UI Light" panose="020B0502040204020203" pitchFamily="34" charset="0"/>
              </a:rPr>
              <a:t>GDPR</a:t>
            </a:r>
            <a:r>
              <a:rPr lang="cs-CZ" sz="1600" dirty="0">
                <a:latin typeface="Segoe UI Light" panose="020B0502040204020203" pitchFamily="34" charset="0"/>
              </a:rPr>
              <a:t> výslovně uvádí síťový identifikátor jako možný osobní údaj s tím, že výjimkou z povinnosti získat souhlas subjektu údajů je mimo jiné zpracování oprávněných zájmů správce, přičemž ta za takový oprávněný zájem je výslovně uznán i přímý marketing (na ten se však samozřejmě vztahuje princip </a:t>
            </a:r>
            <a:r>
              <a:rPr lang="cs-CZ" sz="1600" dirty="0" err="1">
                <a:latin typeface="Segoe UI Light" panose="020B0502040204020203" pitchFamily="34" charset="0"/>
              </a:rPr>
              <a:t>opt-out</a:t>
            </a:r>
            <a:r>
              <a:rPr lang="cs-CZ" sz="1600" dirty="0">
                <a:latin typeface="Segoe UI Light" panose="020B0502040204020203" pitchFamily="34" charset="0"/>
              </a:rPr>
              <a:t>).</a:t>
            </a:r>
          </a:p>
          <a:p>
            <a:pPr algn="just"/>
            <a:endParaRPr lang="cs-CZ" sz="1600" dirty="0" smtClean="0">
              <a:latin typeface="Segoe UI Light" panose="020B0502040204020203" pitchFamily="34" charset="0"/>
            </a:endParaRPr>
          </a:p>
          <a:p>
            <a:pPr algn="just"/>
            <a:r>
              <a:rPr lang="cs-CZ" sz="1600" dirty="0" smtClean="0">
                <a:latin typeface="Segoe UI Light" panose="020B0502040204020203" pitchFamily="34" charset="0"/>
              </a:rPr>
              <a:t>Pro </a:t>
            </a:r>
            <a:r>
              <a:rPr lang="cs-CZ" sz="1600" dirty="0">
                <a:latin typeface="Segoe UI Light" panose="020B0502040204020203" pitchFamily="34" charset="0"/>
              </a:rPr>
              <a:t>posuzování „oprávněného zájmu“ však bude klíčové „rozumné očekávání“ subjektů údajů (jaký účel, dobu, rozsah atd. mohl očekávat</a:t>
            </a:r>
            <a:r>
              <a:rPr lang="cs-CZ" sz="1600" dirty="0" smtClean="0">
                <a:latin typeface="Segoe UI Light" panose="020B0502040204020203" pitchFamily="34" charset="0"/>
              </a:rPr>
              <a:t>). I </a:t>
            </a:r>
            <a:r>
              <a:rPr lang="cs-CZ" sz="1600" dirty="0">
                <a:latin typeface="Segoe UI Light" panose="020B0502040204020203" pitchFamily="34" charset="0"/>
              </a:rPr>
              <a:t>před působností </a:t>
            </a:r>
            <a:r>
              <a:rPr lang="cs-CZ" sz="1600" dirty="0" err="1">
                <a:latin typeface="Segoe UI Light" panose="020B0502040204020203" pitchFamily="34" charset="0"/>
              </a:rPr>
              <a:t>GDPR</a:t>
            </a:r>
            <a:r>
              <a:rPr lang="cs-CZ" sz="1600" dirty="0">
                <a:latin typeface="Segoe UI Light" panose="020B0502040204020203" pitchFamily="34" charset="0"/>
              </a:rPr>
              <a:t> je rozumné vykládat českou úpravu </a:t>
            </a:r>
            <a:r>
              <a:rPr lang="cs-CZ" sz="1600" dirty="0" smtClean="0">
                <a:latin typeface="Segoe UI Light" panose="020B0502040204020203" pitchFamily="34" charset="0"/>
              </a:rPr>
              <a:t>jako </a:t>
            </a:r>
            <a:r>
              <a:rPr lang="cs-CZ" sz="1600" dirty="0" err="1">
                <a:latin typeface="Segoe UI Light" panose="020B0502040204020203" pitchFamily="34" charset="0"/>
              </a:rPr>
              <a:t>opt</a:t>
            </a:r>
            <a:r>
              <a:rPr lang="cs-CZ" sz="1600" dirty="0">
                <a:latin typeface="Segoe UI Light" panose="020B0502040204020203" pitchFamily="34" charset="0"/>
              </a:rPr>
              <a:t>-in.</a:t>
            </a:r>
          </a:p>
        </p:txBody>
      </p:sp>
    </p:spTree>
    <p:extLst>
      <p:ext uri="{BB962C8B-B14F-4D97-AF65-F5344CB8AC3E}">
        <p14:creationId xmlns:p14="http://schemas.microsoft.com/office/powerpoint/2010/main" val="91725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21258" y="1848621"/>
            <a:ext cx="6651142" cy="646331"/>
          </a:xfrm>
          <a:prstGeom prst="rect">
            <a:avLst/>
          </a:prstGeom>
        </p:spPr>
        <p:txBody>
          <a:bodyPr wrap="square">
            <a:spAutoFit/>
          </a:bodyPr>
          <a:lstStyle/>
          <a:p>
            <a:pPr algn="ctr"/>
            <a:r>
              <a:rPr lang="cs-CZ" sz="3600" b="1" dirty="0" smtClean="0">
                <a:latin typeface="Segoe UI Light" panose="020B0502040204020203" pitchFamily="34" charset="0"/>
              </a:rPr>
              <a:t> http</a:t>
            </a:r>
            <a:r>
              <a:rPr lang="cs-CZ" sz="3600" b="1" dirty="0">
                <a:latin typeface="Segoe UI Light" panose="020B0502040204020203" pitchFamily="34" charset="0"/>
              </a:rPr>
              <a:t>://www.svlaw.cz/clanky</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284" y="3273480"/>
            <a:ext cx="3293087" cy="3293087"/>
          </a:xfrm>
          <a:prstGeom prst="rect">
            <a:avLst/>
          </a:prstGeom>
        </p:spPr>
      </p:pic>
    </p:spTree>
    <p:extLst>
      <p:ext uri="{BB962C8B-B14F-4D97-AF65-F5344CB8AC3E}">
        <p14:creationId xmlns:p14="http://schemas.microsoft.com/office/powerpoint/2010/main" val="3818334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8828" y="479227"/>
            <a:ext cx="7763470" cy="420886"/>
          </a:xfrm>
        </p:spPr>
        <p:txBody>
          <a:bodyPr>
            <a:normAutofit fontScale="90000"/>
          </a:bodyPr>
          <a:lstStyle/>
          <a:p>
            <a:r>
              <a:rPr lang="cs-CZ" dirty="0" smtClean="0"/>
              <a:t/>
            </a:r>
            <a:br>
              <a:rPr lang="cs-CZ" dirty="0" smtClean="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03" y="1292772"/>
            <a:ext cx="8765627" cy="4448127"/>
          </a:xfrm>
        </p:spPr>
      </p:pic>
      <p:sp>
        <p:nvSpPr>
          <p:cNvPr id="3" name="Obdélník 2"/>
          <p:cNvSpPr/>
          <p:nvPr/>
        </p:nvSpPr>
        <p:spPr>
          <a:xfrm>
            <a:off x="4237600" y="6211537"/>
            <a:ext cx="4498975" cy="2554545"/>
          </a:xfrm>
          <a:prstGeom prst="rect">
            <a:avLst/>
          </a:prstGeom>
        </p:spPr>
        <p:txBody>
          <a:bodyPr>
            <a:spAutoFit/>
          </a:bodyPr>
          <a:lstStyle/>
          <a:p>
            <a:pPr algn="r"/>
            <a:r>
              <a:rPr lang="cs-CZ" sz="2000" dirty="0">
                <a:latin typeface="Segoe UI Light" panose="020B0502040204020203" pitchFamily="34" charset="0"/>
                <a:cs typeface="Segoe UI Light" panose="020B0502040204020203" pitchFamily="34" charset="0"/>
              </a:rPr>
              <a:t>Týnská 1053/21, Praha 1</a:t>
            </a:r>
            <a:br>
              <a:rPr lang="cs-CZ" sz="2000" dirty="0">
                <a:latin typeface="Segoe UI Light" panose="020B0502040204020203" pitchFamily="34" charset="0"/>
                <a:cs typeface="Segoe UI Light" panose="020B0502040204020203" pitchFamily="34" charset="0"/>
              </a:rPr>
            </a:br>
            <a:r>
              <a:rPr lang="cs-CZ" sz="2000" dirty="0" smtClean="0">
                <a:latin typeface="Segoe UI Light" panose="020B0502040204020203" pitchFamily="34" charset="0"/>
                <a:cs typeface="Segoe UI Light" panose="020B0502040204020203" pitchFamily="34" charset="0"/>
              </a:rPr>
              <a:t>Staré </a:t>
            </a:r>
            <a:r>
              <a:rPr lang="cs-CZ" sz="2000" dirty="0">
                <a:latin typeface="Segoe UI Light" panose="020B0502040204020203" pitchFamily="34" charset="0"/>
                <a:cs typeface="Segoe UI Light" panose="020B0502040204020203" pitchFamily="34" charset="0"/>
              </a:rPr>
              <a:t>Město, 110 00</a:t>
            </a:r>
          </a:p>
          <a:p>
            <a:pPr algn="r"/>
            <a:endParaRPr lang="cs-CZ" sz="2000" dirty="0" smtClean="0">
              <a:latin typeface="Segoe UI Light" panose="020B0502040204020203" pitchFamily="34" charset="0"/>
              <a:cs typeface="Segoe UI Light" panose="020B0502040204020203" pitchFamily="34" charset="0"/>
            </a:endParaRPr>
          </a:p>
          <a:p>
            <a:pPr algn="r"/>
            <a:r>
              <a:rPr lang="cs-CZ" sz="2000" dirty="0" smtClean="0">
                <a:latin typeface="Segoe UI Light" panose="020B0502040204020203" pitchFamily="34" charset="0"/>
                <a:cs typeface="Segoe UI Light" panose="020B0502040204020203" pitchFamily="34" charset="0"/>
              </a:rPr>
              <a:t>+420 </a:t>
            </a:r>
            <a:r>
              <a:rPr lang="cs-CZ" sz="2000" dirty="0">
                <a:latin typeface="Segoe UI Light" panose="020B0502040204020203" pitchFamily="34" charset="0"/>
                <a:cs typeface="Segoe UI Light" panose="020B0502040204020203" pitchFamily="34" charset="0"/>
              </a:rPr>
              <a:t>737 723 370</a:t>
            </a:r>
            <a:br>
              <a:rPr lang="cs-CZ" sz="2000" dirty="0">
                <a:latin typeface="Segoe UI Light" panose="020B0502040204020203" pitchFamily="34" charset="0"/>
                <a:cs typeface="Segoe UI Light" panose="020B0502040204020203" pitchFamily="34" charset="0"/>
              </a:rPr>
            </a:br>
            <a:r>
              <a:rPr lang="cs-CZ" sz="2000" dirty="0" smtClean="0">
                <a:latin typeface="Segoe UI Light" panose="020B0502040204020203" pitchFamily="34" charset="0"/>
                <a:cs typeface="Segoe UI Light" panose="020B0502040204020203" pitchFamily="34" charset="0"/>
              </a:rPr>
              <a:t>+420</a:t>
            </a:r>
            <a:r>
              <a:rPr lang="cs-CZ" sz="2000" dirty="0">
                <a:latin typeface="Segoe UI Light" panose="020B0502040204020203" pitchFamily="34" charset="0"/>
                <a:cs typeface="Segoe UI Light" panose="020B0502040204020203" pitchFamily="34" charset="0"/>
              </a:rPr>
              <a:t> 608 210 458</a:t>
            </a:r>
          </a:p>
          <a:p>
            <a:pPr algn="r"/>
            <a:r>
              <a:rPr lang="cs-CZ" sz="2000" dirty="0" smtClean="0">
                <a:latin typeface="Segoe UI Light" panose="020B0502040204020203" pitchFamily="34" charset="0"/>
                <a:cs typeface="Segoe UI Light" panose="020B0502040204020203" pitchFamily="34" charset="0"/>
              </a:rPr>
              <a:t>+420 </a:t>
            </a:r>
            <a:r>
              <a:rPr lang="cs-CZ" sz="2000" dirty="0">
                <a:latin typeface="Segoe UI Light" panose="020B0502040204020203" pitchFamily="34" charset="0"/>
                <a:cs typeface="Segoe UI Light" panose="020B0502040204020203" pitchFamily="34" charset="0"/>
              </a:rPr>
              <a:t>602 742 </a:t>
            </a:r>
            <a:r>
              <a:rPr lang="cs-CZ" sz="2000" dirty="0" smtClean="0">
                <a:latin typeface="Segoe UI Light" panose="020B0502040204020203" pitchFamily="34" charset="0"/>
                <a:cs typeface="Segoe UI Light" panose="020B0502040204020203" pitchFamily="34" charset="0"/>
              </a:rPr>
              <a:t>675</a:t>
            </a:r>
          </a:p>
          <a:p>
            <a:pPr algn="r"/>
            <a:endParaRPr lang="cs-CZ" sz="2000" dirty="0" smtClean="0">
              <a:latin typeface="Segoe UI Light" panose="020B0502040204020203" pitchFamily="34" charset="0"/>
              <a:cs typeface="Segoe UI Light" panose="020B0502040204020203" pitchFamily="34" charset="0"/>
            </a:endParaRPr>
          </a:p>
          <a:p>
            <a:pPr algn="r"/>
            <a:r>
              <a:rPr lang="cs-CZ" sz="2000" dirty="0" smtClean="0">
                <a:latin typeface="Segoe UI Light" panose="020B0502040204020203" pitchFamily="34" charset="0"/>
                <a:cs typeface="Segoe UI Light" panose="020B0502040204020203" pitchFamily="34" charset="0"/>
              </a:rPr>
              <a:t>info@svlaw.cz</a:t>
            </a:r>
            <a:endParaRPr lang="cs-CZ"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7730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dirty="0"/>
              <a:t/>
            </a:r>
            <a:br>
              <a:rPr lang="cs-CZ" dirty="0"/>
            </a:br>
            <a:endParaRPr lang="cs-CZ" dirty="0"/>
          </a:p>
        </p:txBody>
      </p:sp>
      <p:sp>
        <p:nvSpPr>
          <p:cNvPr id="3" name="Zástupný symbol pro obsah 2"/>
          <p:cNvSpPr>
            <a:spLocks noGrp="1"/>
          </p:cNvSpPr>
          <p:nvPr>
            <p:ph idx="1"/>
          </p:nvPr>
        </p:nvSpPr>
        <p:spPr>
          <a:xfrm>
            <a:off x="843856" y="1332000"/>
            <a:ext cx="7275909" cy="5825545"/>
          </a:xfrm>
        </p:spPr>
        <p:txBody>
          <a:bodyPr>
            <a:normAutofit fontScale="85000" lnSpcReduction="20000"/>
          </a:bodyPr>
          <a:lstStyle/>
          <a:p>
            <a:pPr algn="just"/>
            <a:endParaRPr lang="cs-CZ" dirty="0">
              <a:latin typeface="Segoe UI Light" panose="020B0502040204020203" pitchFamily="34" charset="0"/>
            </a:endParaRPr>
          </a:p>
          <a:p>
            <a:pPr marL="0" indent="0" algn="just">
              <a:buNone/>
            </a:pPr>
            <a:r>
              <a:rPr lang="cs-CZ" sz="3200" b="1" dirty="0" smtClean="0">
                <a:latin typeface="Segoe UI Light" panose="020B0502040204020203" pitchFamily="34" charset="0"/>
              </a:rPr>
              <a:t>Nařízení </a:t>
            </a:r>
            <a:r>
              <a:rPr lang="cs-CZ" sz="3200" b="1" dirty="0">
                <a:latin typeface="Segoe UI Light" panose="020B0502040204020203" pitchFamily="34" charset="0"/>
              </a:rPr>
              <a:t>EP a Rady (EU) 2016/679 o ochraně fyzických osob v souvislosti se zpracováním osobních údajů a o volném pohybu těchto údajů (</a:t>
            </a:r>
            <a:r>
              <a:rPr lang="cs-CZ" sz="3200" b="1" dirty="0" err="1">
                <a:latin typeface="Segoe UI Light" panose="020B0502040204020203" pitchFamily="34" charset="0"/>
              </a:rPr>
              <a:t>GDPR</a:t>
            </a:r>
            <a:r>
              <a:rPr lang="cs-CZ" sz="3200" b="1" dirty="0" smtClean="0">
                <a:latin typeface="Segoe UI Light" panose="020B0502040204020203" pitchFamily="34" charset="0"/>
              </a:rPr>
              <a:t>)</a:t>
            </a:r>
          </a:p>
          <a:p>
            <a:pPr algn="just"/>
            <a:endParaRPr lang="cs-CZ" dirty="0" smtClean="0">
              <a:latin typeface="Segoe UI Light" panose="020B0502040204020203" pitchFamily="34" charset="0"/>
            </a:endParaRPr>
          </a:p>
          <a:p>
            <a:pPr marL="0" indent="0" algn="just">
              <a:buNone/>
            </a:pPr>
            <a:r>
              <a:rPr lang="cs-CZ" dirty="0" smtClean="0">
                <a:latin typeface="Segoe UI Light" panose="020B0502040204020203" pitchFamily="34" charset="0"/>
              </a:rPr>
              <a:t>	Jakou má závaznost?</a:t>
            </a:r>
          </a:p>
          <a:p>
            <a:pPr marL="0" indent="0" algn="just">
              <a:buNone/>
            </a:pPr>
            <a:endParaRPr lang="cs-CZ" dirty="0">
              <a:latin typeface="Segoe UI Light" panose="020B0502040204020203" pitchFamily="34" charset="0"/>
            </a:endParaRPr>
          </a:p>
          <a:p>
            <a:pPr marL="0" indent="0" algn="just">
              <a:buNone/>
            </a:pPr>
            <a:r>
              <a:rPr lang="cs-CZ" dirty="0" smtClean="0">
                <a:latin typeface="Segoe UI Light" panose="020B0502040204020203" pitchFamily="34" charset="0"/>
              </a:rPr>
              <a:t>	Co chrání?</a:t>
            </a:r>
          </a:p>
          <a:p>
            <a:pPr marL="0" indent="0" algn="just">
              <a:buNone/>
            </a:pPr>
            <a:endParaRPr lang="cs-CZ" dirty="0">
              <a:latin typeface="Segoe UI Light" panose="020B0502040204020203" pitchFamily="34" charset="0"/>
            </a:endParaRPr>
          </a:p>
          <a:p>
            <a:pPr marL="0" indent="0" algn="just">
              <a:buNone/>
            </a:pPr>
            <a:r>
              <a:rPr lang="cs-CZ" dirty="0" smtClean="0">
                <a:latin typeface="Segoe UI Light" panose="020B0502040204020203" pitchFamily="34" charset="0"/>
              </a:rPr>
              <a:t>	V jakých případech? </a:t>
            </a:r>
          </a:p>
          <a:p>
            <a:pPr marL="0" indent="0" algn="just">
              <a:buNone/>
            </a:pPr>
            <a:endParaRPr lang="cs-CZ" dirty="0">
              <a:latin typeface="Segoe UI Light" panose="020B0502040204020203" pitchFamily="34" charset="0"/>
            </a:endParaRPr>
          </a:p>
          <a:p>
            <a:pPr marL="0" indent="0" algn="just">
              <a:buNone/>
            </a:pPr>
            <a:r>
              <a:rPr lang="cs-CZ" dirty="0" smtClean="0">
                <a:latin typeface="Segoe UI Light" panose="020B0502040204020203" pitchFamily="34" charset="0"/>
              </a:rPr>
              <a:t>	Koho zavazuje (a na co se nevztahuje)?</a:t>
            </a:r>
          </a:p>
          <a:p>
            <a:pPr marL="0" indent="0" algn="just">
              <a:buNone/>
            </a:pPr>
            <a:endParaRPr lang="cs-CZ" dirty="0">
              <a:latin typeface="Segoe UI Light" panose="020B0502040204020203" pitchFamily="34" charset="0"/>
            </a:endParaRPr>
          </a:p>
          <a:p>
            <a:pPr marL="0" indent="0" algn="just">
              <a:buNone/>
            </a:pPr>
            <a:r>
              <a:rPr lang="cs-CZ" dirty="0" smtClean="0">
                <a:latin typeface="Segoe UI Light" panose="020B0502040204020203" pitchFamily="34" charset="0"/>
              </a:rPr>
              <a:t>Ochrana osobních údajů je </a:t>
            </a:r>
            <a:r>
              <a:rPr lang="cs-CZ" dirty="0">
                <a:latin typeface="Segoe UI Light" panose="020B0502040204020203" pitchFamily="34" charset="0"/>
              </a:rPr>
              <a:t>základním </a:t>
            </a:r>
            <a:r>
              <a:rPr lang="cs-CZ" dirty="0" smtClean="0">
                <a:latin typeface="Segoe UI Light" panose="020B0502040204020203" pitchFamily="34" charset="0"/>
              </a:rPr>
              <a:t>právem, cílem </a:t>
            </a:r>
            <a:r>
              <a:rPr lang="cs-CZ" dirty="0">
                <a:latin typeface="Segoe UI Light" panose="020B0502040204020203" pitchFamily="34" charset="0"/>
              </a:rPr>
              <a:t>harmonizace a volný pohyb</a:t>
            </a:r>
          </a:p>
          <a:p>
            <a:pPr marL="0" indent="0">
              <a:buNone/>
            </a:pPr>
            <a:endParaRPr lang="cs-CZ" b="1" dirty="0"/>
          </a:p>
          <a:p>
            <a:endParaRPr lang="cs-CZ" dirty="0"/>
          </a:p>
        </p:txBody>
      </p:sp>
    </p:spTree>
    <p:extLst>
      <p:ext uri="{BB962C8B-B14F-4D97-AF65-F5344CB8AC3E}">
        <p14:creationId xmlns:p14="http://schemas.microsoft.com/office/powerpoint/2010/main" val="54780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 y="-1"/>
            <a:ext cx="9001125" cy="9001125"/>
          </a:xfrm>
          <a:prstGeom prst="rect">
            <a:avLst/>
          </a:prstGeom>
        </p:spPr>
      </p:pic>
    </p:spTree>
    <p:extLst>
      <p:ext uri="{BB962C8B-B14F-4D97-AF65-F5344CB8AC3E}">
        <p14:creationId xmlns:p14="http://schemas.microsoft.com/office/powerpoint/2010/main" val="334751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5310" y="692041"/>
            <a:ext cx="8387256" cy="8156079"/>
          </a:xfrm>
          <a:prstGeom prst="rect">
            <a:avLst/>
          </a:prstGeom>
        </p:spPr>
        <p:txBody>
          <a:bodyPr wrap="square">
            <a:spAutoFit/>
          </a:bodyPr>
          <a:lstStyle/>
          <a:p>
            <a:pPr algn="ctr"/>
            <a:r>
              <a:rPr lang="cs-CZ" sz="3600" b="1" dirty="0">
                <a:latin typeface="Segoe UI Light" panose="020B0502040204020203" pitchFamily="34" charset="0"/>
              </a:rPr>
              <a:t>Co se chrání</a:t>
            </a:r>
            <a:r>
              <a:rPr lang="cs-CZ" sz="3600" b="1" dirty="0" smtClean="0">
                <a:latin typeface="Segoe UI Light" panose="020B0502040204020203" pitchFamily="34" charset="0"/>
              </a:rPr>
              <a:t>?</a:t>
            </a:r>
          </a:p>
          <a:p>
            <a:pPr algn="just"/>
            <a:endParaRPr lang="cs-CZ" sz="2000" b="1" dirty="0">
              <a:latin typeface="Segoe UI Light" panose="020B0502040204020203" pitchFamily="34" charset="0"/>
            </a:endParaRPr>
          </a:p>
          <a:p>
            <a:pPr algn="just"/>
            <a:r>
              <a:rPr lang="cs-CZ" sz="2800" b="1" dirty="0" smtClean="0">
                <a:latin typeface="Segoe UI Light" panose="020B0502040204020203" pitchFamily="34" charset="0"/>
              </a:rPr>
              <a:t>„</a:t>
            </a:r>
            <a:r>
              <a:rPr lang="cs-CZ" sz="2800" b="1" dirty="0">
                <a:latin typeface="Segoe UI Light" panose="020B0502040204020203" pitchFamily="34" charset="0"/>
              </a:rPr>
              <a:t>osobní údaje“ </a:t>
            </a:r>
          </a:p>
          <a:p>
            <a:pPr algn="just"/>
            <a:r>
              <a:rPr lang="cs-CZ" sz="2800" dirty="0" smtClean="0">
                <a:latin typeface="Segoe UI Light" panose="020B0502040204020203" pitchFamily="34" charset="0"/>
              </a:rPr>
              <a:t>veškeré </a:t>
            </a:r>
            <a:r>
              <a:rPr lang="cs-CZ" sz="2800" dirty="0">
                <a:latin typeface="Segoe UI Light" panose="020B0502040204020203" pitchFamily="34" charset="0"/>
              </a:rPr>
              <a:t>informace o identifikované nebo identifikovatelné fyzické osobě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a:t>
            </a:r>
            <a:r>
              <a:rPr lang="cs-CZ" sz="2800" dirty="0" smtClean="0">
                <a:latin typeface="Segoe UI Light" panose="020B0502040204020203" pitchFamily="34" charset="0"/>
              </a:rPr>
              <a:t>)</a:t>
            </a:r>
          </a:p>
          <a:p>
            <a:pPr algn="just"/>
            <a:endParaRPr lang="cs-CZ" sz="2800" dirty="0" smtClean="0">
              <a:latin typeface="Segoe UI Light" panose="020B0502040204020203" pitchFamily="34" charset="0"/>
            </a:endParaRPr>
          </a:p>
          <a:p>
            <a:pPr algn="just"/>
            <a:r>
              <a:rPr lang="cs-CZ" sz="2800" b="1" dirty="0">
                <a:latin typeface="Segoe UI Light" panose="020B0502040204020203" pitchFamily="34" charset="0"/>
              </a:rPr>
              <a:t>požadavky</a:t>
            </a:r>
            <a:r>
              <a:rPr lang="cs-CZ" sz="2800" dirty="0">
                <a:latin typeface="Segoe UI Light" panose="020B0502040204020203" pitchFamily="34" charset="0"/>
              </a:rPr>
              <a:t>:  zákonnost, korektnost, transparentnost, jen údaje přiměřené, relevantní a omezené na nezbytný rozsah </a:t>
            </a:r>
          </a:p>
          <a:p>
            <a:pPr algn="just"/>
            <a:endParaRPr lang="cs-CZ" sz="2800" dirty="0">
              <a:latin typeface="Segoe UI Light" panose="020B0502040204020203" pitchFamily="34" charset="0"/>
            </a:endParaRPr>
          </a:p>
          <a:p>
            <a:pPr algn="just"/>
            <a:r>
              <a:rPr lang="cs-CZ" sz="2800" dirty="0">
                <a:latin typeface="Segoe UI Light" panose="020B0502040204020203" pitchFamily="34" charset="0"/>
              </a:rPr>
              <a:t>zvláštní podmínky pro zpracování specifických osobních </a:t>
            </a:r>
            <a:r>
              <a:rPr lang="cs-CZ" sz="2800" dirty="0" smtClean="0">
                <a:latin typeface="Segoe UI Light" panose="020B0502040204020203" pitchFamily="34" charset="0"/>
              </a:rPr>
              <a:t>údajů</a:t>
            </a:r>
            <a:endParaRPr lang="cs-CZ" sz="2000" dirty="0" smtClean="0">
              <a:latin typeface="Segoe UI Light" panose="020B0502040204020203" pitchFamily="34" charset="0"/>
            </a:endParaRPr>
          </a:p>
        </p:txBody>
      </p:sp>
    </p:spTree>
    <p:extLst>
      <p:ext uri="{BB962C8B-B14F-4D97-AF65-F5344CB8AC3E}">
        <p14:creationId xmlns:p14="http://schemas.microsoft.com/office/powerpoint/2010/main" val="26706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ctr"/>
            <a:r>
              <a:rPr lang="cs-CZ" b="1" dirty="0" smtClean="0"/>
              <a:t>V jakých případech chránit?</a:t>
            </a:r>
            <a:r>
              <a:rPr lang="cs-CZ" dirty="0" smtClean="0"/>
              <a:t/>
            </a:r>
            <a:br>
              <a:rPr lang="cs-CZ" dirty="0" smtClean="0"/>
            </a:br>
            <a:endParaRPr lang="cs-CZ" dirty="0"/>
          </a:p>
        </p:txBody>
      </p:sp>
      <p:sp>
        <p:nvSpPr>
          <p:cNvPr id="7" name="Zástupný symbol pro obsah 6"/>
          <p:cNvSpPr>
            <a:spLocks noGrp="1"/>
          </p:cNvSpPr>
          <p:nvPr>
            <p:ph idx="1"/>
          </p:nvPr>
        </p:nvSpPr>
        <p:spPr/>
        <p:txBody>
          <a:bodyPr/>
          <a:lstStyle/>
          <a:p>
            <a:pPr marL="0" lvl="0" indent="0" algn="just">
              <a:buNone/>
            </a:pPr>
            <a:r>
              <a:rPr lang="cs-CZ" b="1" dirty="0" smtClean="0">
                <a:latin typeface="Segoe UI Light" panose="020B0502040204020203" pitchFamily="34" charset="0"/>
              </a:rPr>
              <a:t>při jakémkoliv zpracování</a:t>
            </a:r>
          </a:p>
          <a:p>
            <a:pPr lvl="0" algn="just"/>
            <a:endParaRPr lang="cs-CZ" dirty="0">
              <a:latin typeface="Segoe UI Light" panose="020B0502040204020203" pitchFamily="34" charset="0"/>
            </a:endParaRPr>
          </a:p>
          <a:p>
            <a:pPr lvl="2" algn="just"/>
            <a:r>
              <a:rPr lang="cs-CZ" sz="2800" dirty="0">
                <a:latin typeface="Segoe UI Light" panose="020B0502040204020203" pitchFamily="34" charset="0"/>
              </a:rPr>
              <a:t>p</a:t>
            </a:r>
            <a:r>
              <a:rPr lang="cs-CZ" sz="2800" dirty="0" smtClean="0">
                <a:latin typeface="Segoe UI Light" panose="020B0502040204020203" pitchFamily="34" charset="0"/>
              </a:rPr>
              <a:t>roporcionalita</a:t>
            </a:r>
            <a:endParaRPr lang="cs-CZ" sz="2800" dirty="0">
              <a:latin typeface="Segoe UI Light" panose="020B0502040204020203" pitchFamily="34" charset="0"/>
            </a:endParaRPr>
          </a:p>
          <a:p>
            <a:pPr lvl="0" algn="just"/>
            <a:endParaRPr lang="cs-CZ" dirty="0">
              <a:latin typeface="Segoe UI Light" panose="020B0502040204020203" pitchFamily="34" charset="0"/>
            </a:endParaRPr>
          </a:p>
          <a:p>
            <a:pPr lvl="2" algn="just"/>
            <a:r>
              <a:rPr lang="cs-CZ" sz="2800" dirty="0">
                <a:latin typeface="Segoe UI Light" panose="020B0502040204020203" pitchFamily="34" charset="0"/>
              </a:rPr>
              <a:t>zpracování osobních údajů by mělo sloužit </a:t>
            </a:r>
            <a:r>
              <a:rPr lang="cs-CZ" sz="2800" dirty="0" smtClean="0">
                <a:latin typeface="Segoe UI Light" panose="020B0502040204020203" pitchFamily="34" charset="0"/>
              </a:rPr>
              <a:t>lidem (profilování)</a:t>
            </a:r>
          </a:p>
          <a:p>
            <a:pPr lvl="0" algn="just"/>
            <a:endParaRPr lang="cs-CZ" dirty="0">
              <a:latin typeface="Segoe UI Light" panose="020B0502040204020203" pitchFamily="34" charset="0"/>
            </a:endParaRPr>
          </a:p>
          <a:p>
            <a:pPr lvl="2" algn="just"/>
            <a:r>
              <a:rPr lang="cs-CZ" sz="2800" dirty="0" smtClean="0">
                <a:latin typeface="Segoe UI Light" panose="020B0502040204020203" pitchFamily="34" charset="0"/>
              </a:rPr>
              <a:t>technologicky neutrální</a:t>
            </a:r>
            <a:endParaRPr lang="cs-CZ" sz="2800" dirty="0">
              <a:latin typeface="Segoe UI Light" panose="020B0502040204020203" pitchFamily="34" charset="0"/>
            </a:endParaRPr>
          </a:p>
          <a:p>
            <a:endParaRPr lang="cs-CZ" dirty="0"/>
          </a:p>
        </p:txBody>
      </p:sp>
    </p:spTree>
    <p:extLst>
      <p:ext uri="{BB962C8B-B14F-4D97-AF65-F5344CB8AC3E}">
        <p14:creationId xmlns:p14="http://schemas.microsoft.com/office/powerpoint/2010/main" val="13512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6937" y="1322000"/>
            <a:ext cx="7950994" cy="7725192"/>
          </a:xfrm>
          <a:prstGeom prst="rect">
            <a:avLst/>
          </a:prstGeom>
        </p:spPr>
        <p:txBody>
          <a:bodyPr wrap="square">
            <a:spAutoFit/>
          </a:bodyPr>
          <a:lstStyle/>
          <a:p>
            <a:pPr algn="ctr"/>
            <a:r>
              <a:rPr lang="cs-CZ" sz="3200" b="1" dirty="0">
                <a:latin typeface="Segoe UI Light" panose="020B0502040204020203" pitchFamily="34" charset="0"/>
              </a:rPr>
              <a:t>D</a:t>
            </a:r>
            <a:r>
              <a:rPr lang="cs-CZ" sz="3200" b="1" dirty="0" smtClean="0">
                <a:latin typeface="Segoe UI Light" panose="020B0502040204020203" pitchFamily="34" charset="0"/>
              </a:rPr>
              <a:t>efinice </a:t>
            </a:r>
            <a:r>
              <a:rPr lang="cs-CZ" sz="3200" b="1" dirty="0">
                <a:latin typeface="Segoe UI Light" panose="020B0502040204020203" pitchFamily="34" charset="0"/>
              </a:rPr>
              <a:t>„</a:t>
            </a:r>
            <a:r>
              <a:rPr lang="cs-CZ" sz="3200" b="1" dirty="0" smtClean="0">
                <a:latin typeface="Segoe UI Light" panose="020B0502040204020203" pitchFamily="34" charset="0"/>
              </a:rPr>
              <a:t>zpracování“</a:t>
            </a:r>
          </a:p>
          <a:p>
            <a:endParaRPr lang="cs-CZ" sz="2000" b="1" dirty="0">
              <a:latin typeface="Segoe UI Light" panose="020B0502040204020203" pitchFamily="34" charset="0"/>
            </a:endParaRPr>
          </a:p>
          <a:p>
            <a:endParaRPr lang="cs-CZ" sz="2000" dirty="0" smtClean="0">
              <a:latin typeface="Segoe UI Light" panose="020B0502040204020203" pitchFamily="34" charset="0"/>
            </a:endParaRPr>
          </a:p>
          <a:p>
            <a:pPr algn="just"/>
            <a:r>
              <a:rPr lang="cs-CZ" sz="2800" dirty="0" smtClean="0">
                <a:latin typeface="Segoe UI Light" panose="020B0502040204020203" pitchFamily="34" charset="0"/>
              </a:rPr>
              <a:t>jakákoliv </a:t>
            </a:r>
            <a:r>
              <a:rPr lang="cs-CZ" sz="2800" dirty="0">
                <a:latin typeface="Segoe UI Light" panose="020B0502040204020203" pitchFamily="34" charset="0"/>
              </a:rPr>
              <a:t>operace nebo soubor operací s osobními údaji nebo soubory osobních údajů, který je prováděn pomocí či bez pomoci automatizovaných postupů, jako je shromáždění, zaznamenání, uspořádání, strukturování, uložení, přizpůsobení nebo pozměnění, vyhledání, nahlédnutí, použití, zpřístupnění přenosem, šíření nebo jakékoliv jiné zpřístupnění, seřazení či zkombinování, omezení, výmaz nebo </a:t>
            </a:r>
            <a:r>
              <a:rPr lang="cs-CZ" sz="2800" dirty="0" smtClean="0">
                <a:latin typeface="Segoe UI Light" panose="020B0502040204020203" pitchFamily="34" charset="0"/>
              </a:rPr>
              <a:t>zničení</a:t>
            </a:r>
          </a:p>
          <a:p>
            <a:endParaRPr lang="cs-CZ" sz="2800" dirty="0" smtClean="0"/>
          </a:p>
          <a:p>
            <a:r>
              <a:rPr lang="cs-CZ" sz="2800" dirty="0">
                <a:latin typeface="Segoe UI Light" panose="020B0502040204020203" pitchFamily="34" charset="0"/>
              </a:rPr>
              <a:t>bez ohledu na to, zda samotné zpracování probíhá v Unii nebo mimo ni</a:t>
            </a:r>
          </a:p>
          <a:p>
            <a:pPr algn="just"/>
            <a:endParaRPr lang="cs-CZ" sz="2800" dirty="0">
              <a:latin typeface="Segoe UI Light" panose="020B0502040204020203" pitchFamily="34" charset="0"/>
            </a:endParaRPr>
          </a:p>
          <a:p>
            <a:pPr lvl="0" algn="just"/>
            <a:endParaRPr lang="cs-CZ" sz="2000" dirty="0">
              <a:latin typeface="Segoe UI Light" panose="020B0502040204020203" pitchFamily="34" charset="0"/>
            </a:endParaRPr>
          </a:p>
          <a:p>
            <a:pPr lvl="0" algn="just"/>
            <a:endParaRPr lang="cs-CZ" sz="2000" dirty="0" smtClean="0">
              <a:latin typeface="Segoe UI Light" panose="020B0502040204020203" pitchFamily="34" charset="0"/>
            </a:endParaRPr>
          </a:p>
          <a:p>
            <a:pPr lvl="0" algn="just"/>
            <a:endParaRPr lang="cs-CZ" sz="2000" dirty="0">
              <a:latin typeface="Segoe UI Light" panose="020B0502040204020203" pitchFamily="34" charset="0"/>
            </a:endParaRPr>
          </a:p>
        </p:txBody>
      </p:sp>
    </p:spTree>
    <p:extLst>
      <p:ext uri="{BB962C8B-B14F-4D97-AF65-F5344CB8AC3E}">
        <p14:creationId xmlns:p14="http://schemas.microsoft.com/office/powerpoint/2010/main" val="58842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51792" y="1436569"/>
            <a:ext cx="7740869" cy="6124754"/>
          </a:xfrm>
          <a:prstGeom prst="rect">
            <a:avLst/>
          </a:prstGeom>
        </p:spPr>
        <p:txBody>
          <a:bodyPr wrap="square">
            <a:spAutoFit/>
          </a:bodyPr>
          <a:lstStyle/>
          <a:p>
            <a:pPr algn="just"/>
            <a:r>
              <a:rPr lang="cs-CZ" sz="2800" b="1" dirty="0">
                <a:latin typeface="Segoe UI Light" panose="020B0502040204020203" pitchFamily="34" charset="0"/>
              </a:rPr>
              <a:t>„správce“:</a:t>
            </a:r>
            <a:r>
              <a:rPr lang="cs-CZ" sz="2800" dirty="0">
                <a:latin typeface="Segoe UI Light" panose="020B0502040204020203" pitchFamily="34" charset="0"/>
              </a:rPr>
              <a:t>  </a:t>
            </a:r>
            <a:endParaRPr lang="cs-CZ" sz="2800" dirty="0" smtClean="0">
              <a:latin typeface="Segoe UI Light" panose="020B0502040204020203" pitchFamily="34" charset="0"/>
            </a:endParaRPr>
          </a:p>
          <a:p>
            <a:pPr algn="just"/>
            <a:r>
              <a:rPr lang="cs-CZ" sz="2800" dirty="0" smtClean="0">
                <a:latin typeface="Segoe UI Light" panose="020B0502040204020203" pitchFamily="34" charset="0"/>
              </a:rPr>
              <a:t>fyzická </a:t>
            </a:r>
            <a:r>
              <a:rPr lang="cs-CZ" sz="2800" dirty="0">
                <a:latin typeface="Segoe UI Light" panose="020B0502040204020203" pitchFamily="34" charset="0"/>
              </a:rPr>
              <a:t>nebo právnická osoba, orgán veřejné moci, agentura nebo jiný subjekt, který sám nebo společně s jinými určuje účely a prostředky zpracování osobních údajů (i správce mimo EU, pokud činnosti zpracování souvisejí s nabídkou zboží nebo služeb - musí jmenovat zástupce, který nese odpovědnost</a:t>
            </a:r>
            <a:r>
              <a:rPr lang="cs-CZ" sz="2800" dirty="0" smtClean="0">
                <a:latin typeface="Segoe UI Light" panose="020B0502040204020203" pitchFamily="34" charset="0"/>
              </a:rPr>
              <a:t>)</a:t>
            </a:r>
          </a:p>
          <a:p>
            <a:pPr algn="just"/>
            <a:endParaRPr lang="cs-CZ" sz="2800" dirty="0">
              <a:latin typeface="Segoe UI Light" panose="020B0502040204020203" pitchFamily="34" charset="0"/>
            </a:endParaRPr>
          </a:p>
          <a:p>
            <a:pPr algn="just"/>
            <a:endParaRPr lang="cs-CZ" sz="2800" dirty="0">
              <a:latin typeface="Segoe UI Light" panose="020B0502040204020203" pitchFamily="34" charset="0"/>
            </a:endParaRPr>
          </a:p>
          <a:p>
            <a:pPr algn="just"/>
            <a:r>
              <a:rPr lang="cs-CZ" sz="2800" b="1" dirty="0">
                <a:latin typeface="Segoe UI Light" panose="020B0502040204020203" pitchFamily="34" charset="0"/>
              </a:rPr>
              <a:t>„zpracovatel</a:t>
            </a:r>
            <a:r>
              <a:rPr lang="cs-CZ" sz="2800" b="1" dirty="0" smtClean="0">
                <a:latin typeface="Segoe UI Light" panose="020B0502040204020203" pitchFamily="34" charset="0"/>
              </a:rPr>
              <a:t>“:</a:t>
            </a:r>
            <a:r>
              <a:rPr lang="cs-CZ" sz="2800" dirty="0" smtClean="0">
                <a:latin typeface="Segoe UI Light" panose="020B0502040204020203" pitchFamily="34" charset="0"/>
              </a:rPr>
              <a:t> </a:t>
            </a:r>
          </a:p>
          <a:p>
            <a:pPr algn="just"/>
            <a:r>
              <a:rPr lang="cs-CZ" sz="2800" dirty="0" smtClean="0">
                <a:latin typeface="Segoe UI Light" panose="020B0502040204020203" pitchFamily="34" charset="0"/>
              </a:rPr>
              <a:t>fyzická </a:t>
            </a:r>
            <a:r>
              <a:rPr lang="cs-CZ" sz="2800" dirty="0">
                <a:latin typeface="Segoe UI Light" panose="020B0502040204020203" pitchFamily="34" charset="0"/>
              </a:rPr>
              <a:t>nebo právnická osoba, orgán veřejné moci, agentura nebo jiný subjekt, který zpracovává osobní údaje pro </a:t>
            </a:r>
            <a:r>
              <a:rPr lang="cs-CZ" sz="2800" dirty="0" smtClean="0">
                <a:latin typeface="Segoe UI Light" panose="020B0502040204020203" pitchFamily="34" charset="0"/>
              </a:rPr>
              <a:t>správce</a:t>
            </a:r>
            <a:endParaRPr lang="cs-CZ" sz="2800" dirty="0">
              <a:latin typeface="Segoe UI Light" panose="020B0502040204020203" pitchFamily="34" charset="0"/>
            </a:endParaRPr>
          </a:p>
        </p:txBody>
      </p:sp>
    </p:spTree>
    <p:extLst>
      <p:ext uri="{BB962C8B-B14F-4D97-AF65-F5344CB8AC3E}">
        <p14:creationId xmlns:p14="http://schemas.microsoft.com/office/powerpoint/2010/main" val="328185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03213" y="1085075"/>
            <a:ext cx="7529066" cy="7755969"/>
          </a:xfrm>
          <a:prstGeom prst="rect">
            <a:avLst/>
          </a:prstGeom>
        </p:spPr>
        <p:txBody>
          <a:bodyPr wrap="square">
            <a:spAutoFit/>
          </a:bodyPr>
          <a:lstStyle/>
          <a:p>
            <a:pPr algn="ctr"/>
            <a:r>
              <a:rPr lang="cs-CZ" sz="3600" b="1" dirty="0">
                <a:latin typeface="Segoe UI Light" panose="020B0502040204020203" pitchFamily="34" charset="0"/>
              </a:rPr>
              <a:t>Kdy je zpracování zákonné?</a:t>
            </a:r>
          </a:p>
          <a:p>
            <a:pPr algn="just"/>
            <a:endParaRPr lang="cs-CZ" sz="2200" dirty="0" smtClean="0">
              <a:latin typeface="Segoe UI Light" panose="020B0502040204020203" pitchFamily="34" charset="0"/>
            </a:endParaRPr>
          </a:p>
          <a:p>
            <a:pPr algn="just"/>
            <a:r>
              <a:rPr lang="cs-CZ" sz="2200" dirty="0" smtClean="0">
                <a:latin typeface="Segoe UI Light" panose="020B0502040204020203" pitchFamily="34" charset="0"/>
              </a:rPr>
              <a:t>pokud </a:t>
            </a:r>
            <a:r>
              <a:rPr lang="cs-CZ" sz="2200" dirty="0">
                <a:latin typeface="Segoe UI Light" panose="020B0502040204020203" pitchFamily="34" charset="0"/>
              </a:rPr>
              <a:t>je splněna nejméně jedna z těchto podmínek a pouze v odpovídajícím rozsahu</a:t>
            </a:r>
            <a:r>
              <a:rPr lang="cs-CZ" sz="2200" dirty="0" smtClean="0">
                <a:latin typeface="Segoe UI Light" panose="020B0502040204020203" pitchFamily="34" charset="0"/>
              </a:rPr>
              <a:t>:</a:t>
            </a:r>
          </a:p>
          <a:p>
            <a:pPr algn="just"/>
            <a:endParaRPr lang="cs-CZ" sz="2200" dirty="0">
              <a:latin typeface="Segoe UI Light" panose="020B0502040204020203" pitchFamily="34" charset="0"/>
            </a:endParaRPr>
          </a:p>
          <a:p>
            <a:pPr marL="742950" lvl="1" indent="-285750" algn="just">
              <a:buFont typeface="Arial" panose="020B0604020202020204" pitchFamily="34" charset="0"/>
              <a:buChar char="•"/>
            </a:pPr>
            <a:r>
              <a:rPr lang="cs-CZ" sz="2200" dirty="0">
                <a:latin typeface="Segoe UI Light" panose="020B0502040204020203" pitchFamily="34" charset="0"/>
              </a:rPr>
              <a:t>se souhlasem subjektu</a:t>
            </a:r>
          </a:p>
          <a:p>
            <a:pPr marL="742950" lvl="1" indent="-285750" algn="just">
              <a:buFont typeface="Arial" panose="020B0604020202020204" pitchFamily="34" charset="0"/>
              <a:buChar char="•"/>
            </a:pPr>
            <a:endParaRPr lang="cs-CZ" sz="2200" dirty="0" smtClean="0">
              <a:latin typeface="Segoe UI Light" panose="020B0502040204020203" pitchFamily="34" charset="0"/>
            </a:endParaRPr>
          </a:p>
          <a:p>
            <a:pPr marL="742950" lvl="1" indent="-285750" algn="just">
              <a:buFont typeface="Arial" panose="020B0604020202020204" pitchFamily="34" charset="0"/>
              <a:buChar char="•"/>
            </a:pPr>
            <a:r>
              <a:rPr lang="cs-CZ" sz="2200" dirty="0" smtClean="0">
                <a:latin typeface="Segoe UI Light" panose="020B0502040204020203" pitchFamily="34" charset="0"/>
              </a:rPr>
              <a:t>nezbytné </a:t>
            </a:r>
            <a:r>
              <a:rPr lang="cs-CZ" sz="2200" dirty="0">
                <a:latin typeface="Segoe UI Light" panose="020B0502040204020203" pitchFamily="34" charset="0"/>
              </a:rPr>
              <a:t>pro splnění smlouvy, jejíž smluvní stranou je subjekt údajů</a:t>
            </a:r>
          </a:p>
          <a:p>
            <a:pPr marL="742950" lvl="1" indent="-285750" algn="just">
              <a:buFont typeface="Arial" panose="020B0604020202020204" pitchFamily="34" charset="0"/>
              <a:buChar char="•"/>
            </a:pPr>
            <a:endParaRPr lang="cs-CZ" sz="2200" dirty="0" smtClean="0">
              <a:latin typeface="Segoe UI Light" panose="020B0502040204020203" pitchFamily="34" charset="0"/>
            </a:endParaRPr>
          </a:p>
          <a:p>
            <a:pPr marL="742950" lvl="1" indent="-285750" algn="just">
              <a:buFont typeface="Arial" panose="020B0604020202020204" pitchFamily="34" charset="0"/>
              <a:buChar char="•"/>
            </a:pPr>
            <a:r>
              <a:rPr lang="cs-CZ" sz="2200" dirty="0" smtClean="0">
                <a:latin typeface="Segoe UI Light" panose="020B0502040204020203" pitchFamily="34" charset="0"/>
              </a:rPr>
              <a:t>nezbytné </a:t>
            </a:r>
            <a:r>
              <a:rPr lang="cs-CZ" sz="2200" dirty="0">
                <a:latin typeface="Segoe UI Light" panose="020B0502040204020203" pitchFamily="34" charset="0"/>
              </a:rPr>
              <a:t>pro splnění právní povinnosti, která se na správce vztahuje</a:t>
            </a:r>
          </a:p>
          <a:p>
            <a:pPr marL="742950" lvl="1" indent="-285750" algn="just">
              <a:buFont typeface="Arial" panose="020B0604020202020204" pitchFamily="34" charset="0"/>
              <a:buChar char="•"/>
            </a:pPr>
            <a:endParaRPr lang="cs-CZ" sz="2200" dirty="0" smtClean="0">
              <a:latin typeface="Segoe UI Light" panose="020B0502040204020203" pitchFamily="34" charset="0"/>
            </a:endParaRPr>
          </a:p>
          <a:p>
            <a:pPr marL="742950" lvl="1" indent="-285750" algn="just">
              <a:buFont typeface="Arial" panose="020B0604020202020204" pitchFamily="34" charset="0"/>
              <a:buChar char="•"/>
            </a:pPr>
            <a:r>
              <a:rPr lang="cs-CZ" sz="2200" dirty="0" smtClean="0">
                <a:latin typeface="Segoe UI Light" panose="020B0502040204020203" pitchFamily="34" charset="0"/>
              </a:rPr>
              <a:t>nezbytné </a:t>
            </a:r>
            <a:r>
              <a:rPr lang="cs-CZ" sz="2200" dirty="0">
                <a:latin typeface="Segoe UI Light" panose="020B0502040204020203" pitchFamily="34" charset="0"/>
              </a:rPr>
              <a:t>pro ochranu životně důležitých zájmů subjektu údajů nebo jiné fyzické osoby</a:t>
            </a:r>
          </a:p>
          <a:p>
            <a:pPr marL="742950" lvl="1" indent="-285750" algn="just">
              <a:buFont typeface="Arial" panose="020B0604020202020204" pitchFamily="34" charset="0"/>
              <a:buChar char="•"/>
            </a:pPr>
            <a:endParaRPr lang="cs-CZ" sz="2200" dirty="0" smtClean="0">
              <a:latin typeface="Segoe UI Light" panose="020B0502040204020203" pitchFamily="34" charset="0"/>
            </a:endParaRPr>
          </a:p>
          <a:p>
            <a:pPr marL="742950" lvl="1" indent="-285750" algn="just">
              <a:buFont typeface="Arial" panose="020B0604020202020204" pitchFamily="34" charset="0"/>
              <a:buChar char="•"/>
            </a:pPr>
            <a:r>
              <a:rPr lang="cs-CZ" sz="2200" dirty="0" smtClean="0">
                <a:latin typeface="Segoe UI Light" panose="020B0502040204020203" pitchFamily="34" charset="0"/>
              </a:rPr>
              <a:t>nezbytné </a:t>
            </a:r>
            <a:r>
              <a:rPr lang="cs-CZ" sz="2200" dirty="0">
                <a:latin typeface="Segoe UI Light" panose="020B0502040204020203" pitchFamily="34" charset="0"/>
              </a:rPr>
              <a:t>pro splnění úkolu prováděného ve veřejném zájmu nebo při výkonu veřejné moci, kterým je pověřen správce;</a:t>
            </a:r>
          </a:p>
          <a:p>
            <a:pPr marL="742950" lvl="1" indent="-285750" algn="just">
              <a:buFont typeface="Arial" panose="020B0604020202020204" pitchFamily="34" charset="0"/>
              <a:buChar char="•"/>
            </a:pPr>
            <a:endParaRPr lang="cs-CZ" sz="2200" dirty="0" smtClean="0">
              <a:latin typeface="Segoe UI Light" panose="020B0502040204020203" pitchFamily="34" charset="0"/>
            </a:endParaRPr>
          </a:p>
          <a:p>
            <a:pPr marL="742950" lvl="1" indent="-285750" algn="just">
              <a:buFont typeface="Arial" panose="020B0604020202020204" pitchFamily="34" charset="0"/>
              <a:buChar char="•"/>
            </a:pPr>
            <a:r>
              <a:rPr lang="cs-CZ" sz="2200" dirty="0" smtClean="0">
                <a:latin typeface="Segoe UI Light" panose="020B0502040204020203" pitchFamily="34" charset="0"/>
              </a:rPr>
              <a:t>nezbytné </a:t>
            </a:r>
            <a:r>
              <a:rPr lang="cs-CZ" sz="2200" dirty="0">
                <a:latin typeface="Segoe UI Light" panose="020B0502040204020203" pitchFamily="34" charset="0"/>
              </a:rPr>
              <a:t>pro účely oprávněných zájmů příslušného správce či třetí strany</a:t>
            </a:r>
          </a:p>
        </p:txBody>
      </p:sp>
    </p:spTree>
    <p:extLst>
      <p:ext uri="{BB962C8B-B14F-4D97-AF65-F5344CB8AC3E}">
        <p14:creationId xmlns:p14="http://schemas.microsoft.com/office/powerpoint/2010/main" val="1550694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955</Words>
  <Application>Microsoft Office PowerPoint</Application>
  <PresentationFormat>Vlastní</PresentationFormat>
  <Paragraphs>293</Paragraphs>
  <Slides>26</Slides>
  <Notes>4</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Office</vt:lpstr>
      <vt:lpstr>Prezentace aplikace PowerPoint</vt:lpstr>
      <vt:lpstr>Prezentace aplikace PowerPoint</vt:lpstr>
      <vt:lpstr>   </vt:lpstr>
      <vt:lpstr>Prezentace aplikace PowerPoint</vt:lpstr>
      <vt:lpstr>Prezentace aplikace PowerPoint</vt:lpstr>
      <vt:lpstr>V jakých případech chránit?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DPO</vt:lpstr>
      <vt:lpstr>Prezentace aplikace PowerPoint</vt:lpstr>
      <vt:lpstr>Prezentace aplikace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Horáček</dc:creator>
  <cp:lastModifiedBy>Petr Horáček</cp:lastModifiedBy>
  <cp:revision>49</cp:revision>
  <dcterms:created xsi:type="dcterms:W3CDTF">2016-10-20T10:40:29Z</dcterms:created>
  <dcterms:modified xsi:type="dcterms:W3CDTF">2017-03-22T18:14:44Z</dcterms:modified>
</cp:coreProperties>
</file>